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3" r:id="rId1"/>
  </p:sldMasterIdLst>
  <p:sldIdLst>
    <p:sldId id="262" r:id="rId2"/>
    <p:sldId id="267" r:id="rId3"/>
    <p:sldId id="269" r:id="rId4"/>
    <p:sldId id="268" r:id="rId5"/>
    <p:sldId id="272" r:id="rId6"/>
    <p:sldId id="273" r:id="rId7"/>
    <p:sldId id="275" r:id="rId8"/>
    <p:sldId id="274" r:id="rId9"/>
    <p:sldId id="271" r:id="rId10"/>
    <p:sldId id="278" r:id="rId11"/>
    <p:sldId id="270" r:id="rId12"/>
    <p:sldId id="257" r:id="rId13"/>
    <p:sldId id="277" r:id="rId14"/>
    <p:sldId id="258" r:id="rId15"/>
    <p:sldId id="276" r:id="rId16"/>
    <p:sldId id="259" r:id="rId17"/>
    <p:sldId id="260" r:id="rId18"/>
    <p:sldId id="263" r:id="rId19"/>
    <p:sldId id="26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364" autoAdjust="0"/>
  </p:normalViewPr>
  <p:slideViewPr>
    <p:cSldViewPr snapToGrid="0">
      <p:cViewPr varScale="1">
        <p:scale>
          <a:sx n="77" d="100"/>
          <a:sy n="77" d="100"/>
        </p:scale>
        <p:origin x="126" y="77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4406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2160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71240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8898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51651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8353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131533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1834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6638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374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905728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899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3993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8810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825788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7649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2/14/2023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3357478"/>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مرور  آزمون های                </a:t>
            </a:r>
            <a:endParaRPr lang="en-US" dirty="0"/>
          </a:p>
        </p:txBody>
      </p:sp>
      <p:sp>
        <p:nvSpPr>
          <p:cNvPr id="3" name="Content Placeholder 2"/>
          <p:cNvSpPr>
            <a:spLocks noGrp="1"/>
          </p:cNvSpPr>
          <p:nvPr>
            <p:ph idx="1"/>
          </p:nvPr>
        </p:nvSpPr>
        <p:spPr>
          <a:xfrm>
            <a:off x="677334" y="1592317"/>
            <a:ext cx="8596668" cy="4449045"/>
          </a:xfrm>
        </p:spPr>
        <p:txBody>
          <a:bodyPr>
            <a:normAutofit fontScale="92500" lnSpcReduction="10000"/>
          </a:bodyPr>
          <a:lstStyle/>
          <a:p>
            <a:r>
              <a:rPr lang="en-US" sz="4000" dirty="0" smtClean="0"/>
              <a:t>MBTI</a:t>
            </a:r>
          </a:p>
          <a:p>
            <a:r>
              <a:rPr lang="en-US" sz="4000" dirty="0" smtClean="0"/>
              <a:t>SCL90    </a:t>
            </a:r>
          </a:p>
          <a:p>
            <a:r>
              <a:rPr lang="fa-IR" sz="3900" dirty="0" smtClean="0"/>
              <a:t>گاردنر</a:t>
            </a:r>
          </a:p>
          <a:p>
            <a:endParaRPr lang="fa-IR" dirty="0" smtClean="0"/>
          </a:p>
          <a:p>
            <a:endParaRPr lang="fa-IR" dirty="0"/>
          </a:p>
          <a:p>
            <a:endParaRPr lang="fa-IR" dirty="0" smtClean="0"/>
          </a:p>
          <a:p>
            <a:endParaRPr lang="fa-IR" dirty="0"/>
          </a:p>
          <a:p>
            <a:r>
              <a:rPr lang="fa-IR" sz="1700" b="1" dirty="0" smtClean="0">
                <a:latin typeface=" b nazanin"/>
              </a:rPr>
              <a:t> ستاد سازمان آموزش فنی و حرفه ای کشور </a:t>
            </a:r>
          </a:p>
          <a:p>
            <a:r>
              <a:rPr lang="fa-IR" sz="1700" b="1" dirty="0" smtClean="0">
                <a:latin typeface=" b nazanin"/>
              </a:rPr>
              <a:t>دفتر نظارت، بهسازی و هدایت شغلی</a:t>
            </a:r>
          </a:p>
          <a:p>
            <a:r>
              <a:rPr lang="fa-IR" sz="1700" b="1" dirty="0" smtClean="0">
                <a:latin typeface=" b nazanin"/>
              </a:rPr>
              <a:t>پاییز 1401</a:t>
            </a:r>
            <a:endParaRPr lang="en-US" sz="1700" b="1" dirty="0">
              <a:latin typeface=" b nazanin"/>
            </a:endParaRPr>
          </a:p>
        </p:txBody>
      </p:sp>
    </p:spTree>
    <p:extLst>
      <p:ext uri="{BB962C8B-B14F-4D97-AF65-F5344CB8AC3E}">
        <p14:creationId xmlns:p14="http://schemas.microsoft.com/office/powerpoint/2010/main" val="33912228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SA" dirty="0">
                <a:latin typeface="Calibri" panose="020F0502020204030204" pitchFamily="34" charset="0"/>
                <a:ea typeface="Calibri" panose="020F0502020204030204" pitchFamily="34" charset="0"/>
                <a:cs typeface="B Nazanin" panose="00000400000000000000" pitchFamily="2" charset="-78"/>
              </a:rPr>
              <a:t>نحوه ورود کارشناسان مراکز برای دیدن نتایج به شکل ذیل می باشد:</a:t>
            </a:r>
            <a:r>
              <a:rPr lang="en-US" sz="3200" dirty="0">
                <a:latin typeface="Calibri" panose="020F0502020204030204" pitchFamily="34" charset="0"/>
                <a:ea typeface="Calibri" panose="020F0502020204030204" pitchFamily="34" charset="0"/>
                <a:cs typeface="Arial" panose="020B0604020202020204" pitchFamily="34" charset="0"/>
              </a:rPr>
              <a:t/>
            </a:r>
            <a:br>
              <a:rPr lang="en-US" sz="32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lstStyle/>
          <a:p>
            <a:pPr marL="457200" algn="just" rtl="1">
              <a:lnSpc>
                <a:spcPct val="200000"/>
              </a:lnSpc>
              <a:spcAft>
                <a:spcPts val="800"/>
              </a:spcAft>
            </a:pPr>
            <a:r>
              <a:rPr lang="ar-SA" b="1" dirty="0" smtClean="0">
                <a:latin typeface="Calibri" panose="020F0502020204030204" pitchFamily="34" charset="0"/>
                <a:ea typeface="Calibri" panose="020F0502020204030204" pitchFamily="34" charset="0"/>
                <a:cs typeface="B Nazanin" panose="00000400000000000000" pitchFamily="2" charset="-78"/>
              </a:rPr>
              <a:t>هر </a:t>
            </a:r>
            <a:r>
              <a:rPr lang="ar-SA" b="1" dirty="0">
                <a:latin typeface="Calibri" panose="020F0502020204030204" pitchFamily="34" charset="0"/>
                <a:ea typeface="Calibri" panose="020F0502020204030204" pitchFamily="34" charset="0"/>
                <a:cs typeface="B Nazanin" panose="00000400000000000000" pitchFamily="2" charset="-78"/>
              </a:rPr>
              <a:t>کارشناس با نام کاربری و کلمه عبور خود وارد می شود- سامانه آموزش </a:t>
            </a:r>
            <a:r>
              <a:rPr lang="ar-SA" b="1" dirty="0">
                <a:latin typeface="Calibri" panose="020F0502020204030204" pitchFamily="34" charset="0"/>
                <a:ea typeface="Calibri" panose="020F0502020204030204" pitchFamily="34" charset="0"/>
                <a:cs typeface="Times New Roman" panose="02020603050405020304" pitchFamily="18" charset="0"/>
              </a:rPr>
              <a:t>–</a:t>
            </a:r>
            <a:r>
              <a:rPr lang="ar-SA" b="1" dirty="0">
                <a:latin typeface="Calibri" panose="020F0502020204030204" pitchFamily="34" charset="0"/>
                <a:ea typeface="Calibri" panose="020F0502020204030204" pitchFamily="34" charset="0"/>
                <a:cs typeface="B Nazanin" panose="00000400000000000000" pitchFamily="2" charset="-78"/>
              </a:rPr>
              <a:t> مشاوران- مشاهده پرونده- کد ملی فرد- آزمون </a:t>
            </a:r>
            <a:r>
              <a:rPr lang="en-US" b="1" dirty="0">
                <a:latin typeface="Calibri" panose="020F0502020204030204" pitchFamily="34" charset="0"/>
                <a:ea typeface="Calibri" panose="020F0502020204030204" pitchFamily="34" charset="0"/>
                <a:cs typeface="B Nazanin" panose="00000400000000000000" pitchFamily="2" charset="-78"/>
              </a:rPr>
              <a:t>SCL90</a:t>
            </a:r>
            <a:r>
              <a:rPr lang="fa-IR" b="1" dirty="0">
                <a:latin typeface="Calibri" panose="020F0502020204030204" pitchFamily="34" charset="0"/>
                <a:ea typeface="Calibri" panose="020F0502020204030204" pitchFamily="34" charset="0"/>
                <a:cs typeface="B Nazanin" panose="00000400000000000000" pitchFamily="2" charset="-78"/>
              </a:rPr>
              <a:t> را انتخاب نموده و نتیجه را مشاهده می نماید، و در پایان صفحه مشاور نظر خود را برای آزمون دهنده  با عبارت " </a:t>
            </a:r>
            <a:r>
              <a:rPr lang="fa-IR" b="1" u="sng" dirty="0">
                <a:latin typeface="Calibri" panose="020F0502020204030204" pitchFamily="34" charset="0"/>
                <a:ea typeface="Calibri" panose="020F0502020204030204" pitchFamily="34" charset="0"/>
                <a:cs typeface="B Nazanin" panose="00000400000000000000" pitchFamily="2" charset="-78"/>
              </a:rPr>
              <a:t>نتیجه ی آزمون شما توسط کارشناس مشاوره مرکز مشاهده و بررسی شد.</a:t>
            </a:r>
            <a:r>
              <a:rPr lang="fa-IR" b="1" dirty="0">
                <a:latin typeface="Calibri" panose="020F0502020204030204" pitchFamily="34" charset="0"/>
                <a:ea typeface="Calibri" panose="020F0502020204030204" pitchFamily="34" charset="0"/>
                <a:cs typeface="B Nazanin" panose="00000400000000000000" pitchFamily="2" charset="-78"/>
              </a:rPr>
              <a:t>"، ثبت می نماید.</a:t>
            </a:r>
            <a:endParaRPr lang="en-US" sz="1600" b="1" dirty="0">
              <a:latin typeface="Calibri" panose="020F0502020204030204" pitchFamily="34" charset="0"/>
              <a:ea typeface="Calibri" panose="020F0502020204030204" pitchFamily="34" charset="0"/>
              <a:cs typeface="Arial" panose="020B0604020202020204" pitchFamily="34" charset="0"/>
            </a:endParaRPr>
          </a:p>
          <a:p>
            <a:pPr algn="just" rtl="1"/>
            <a:endParaRPr lang="en-US" dirty="0"/>
          </a:p>
        </p:txBody>
      </p:sp>
    </p:spTree>
    <p:extLst>
      <p:ext uri="{BB962C8B-B14F-4D97-AF65-F5344CB8AC3E}">
        <p14:creationId xmlns:p14="http://schemas.microsoft.com/office/powerpoint/2010/main" val="3499942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MBTI</a:t>
            </a:r>
            <a:endParaRPr lang="en-US" dirty="0"/>
          </a:p>
        </p:txBody>
      </p:sp>
      <p:sp>
        <p:nvSpPr>
          <p:cNvPr id="3" name="Content Placeholder 2"/>
          <p:cNvSpPr>
            <a:spLocks noGrp="1"/>
          </p:cNvSpPr>
          <p:nvPr>
            <p:ph idx="1"/>
          </p:nvPr>
        </p:nvSpPr>
        <p:spPr/>
        <p:txBody>
          <a:bodyPr/>
          <a:lstStyle/>
          <a:p>
            <a:pPr marL="0" indent="0" algn="r" rtl="1">
              <a:lnSpc>
                <a:spcPct val="200000"/>
              </a:lnSpc>
              <a:buNone/>
            </a:pPr>
            <a:r>
              <a:rPr lang="fa-IR" dirty="0" smtClean="0">
                <a:latin typeface=" b nazanin"/>
              </a:rPr>
              <a:t>این تست 60 سواله یک پرسش نامه روان سنجی فردی است که برای شناسایی نوع شخصیت، نقاط قوت و اولویت های فردی طراحی شده است.</a:t>
            </a:r>
            <a:endParaRPr lang="en-US" dirty="0">
              <a:latin typeface=" b nazanin"/>
            </a:endParaRPr>
          </a:p>
        </p:txBody>
      </p:sp>
    </p:spTree>
    <p:extLst>
      <p:ext uri="{BB962C8B-B14F-4D97-AF65-F5344CB8AC3E}">
        <p14:creationId xmlns:p14="http://schemas.microsoft.com/office/powerpoint/2010/main" val="320691080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261257" y="-205740"/>
            <a:ext cx="10956472" cy="7063740"/>
          </a:xfrm>
          <a:prstGeom prst="rect">
            <a:avLst/>
          </a:prstGeom>
        </p:spPr>
      </p:pic>
    </p:spTree>
    <p:extLst>
      <p:ext uri="{BB962C8B-B14F-4D97-AF65-F5344CB8AC3E}">
        <p14:creationId xmlns:p14="http://schemas.microsoft.com/office/powerpoint/2010/main" val="18417997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گاردنر</a:t>
            </a:r>
            <a:endParaRPr lang="en-US" dirty="0"/>
          </a:p>
        </p:txBody>
      </p:sp>
      <p:sp>
        <p:nvSpPr>
          <p:cNvPr id="3" name="Content Placeholder 2"/>
          <p:cNvSpPr>
            <a:spLocks noGrp="1"/>
          </p:cNvSpPr>
          <p:nvPr>
            <p:ph idx="1"/>
          </p:nvPr>
        </p:nvSpPr>
        <p:spPr/>
        <p:txBody>
          <a:bodyPr>
            <a:normAutofit/>
          </a:bodyPr>
          <a:lstStyle/>
          <a:p>
            <a:pPr algn="just" rtl="1"/>
            <a:r>
              <a:rPr lang="fa-IR" sz="2000" dirty="0" smtClean="0">
                <a:latin typeface=" b nazanin"/>
              </a:rPr>
              <a:t>تست هوش گاردنر مشتمل بر 80 سوال، استعدادو توانایی افراد و مشاغل مرتبط با هوش آنها را نمایش می دهد.</a:t>
            </a:r>
          </a:p>
          <a:p>
            <a:pPr algn="just" rtl="1"/>
            <a:endParaRPr lang="fa-IR" sz="2000" dirty="0" smtClean="0">
              <a:latin typeface=" b nazanin"/>
            </a:endParaRPr>
          </a:p>
          <a:p>
            <a:pPr algn="just" rtl="1"/>
            <a:r>
              <a:rPr lang="fa-IR" sz="2000" dirty="0" smtClean="0">
                <a:latin typeface=" b nazanin"/>
              </a:rPr>
              <a:t>کمتر از نمره 20:   پایین</a:t>
            </a:r>
          </a:p>
          <a:p>
            <a:pPr algn="just" rtl="1"/>
            <a:r>
              <a:rPr lang="fa-IR" sz="2000" dirty="0" smtClean="0">
                <a:latin typeface=" b nazanin"/>
              </a:rPr>
              <a:t>20 تا 30 :  متوسط</a:t>
            </a:r>
          </a:p>
          <a:p>
            <a:pPr algn="just" rtl="1"/>
            <a:r>
              <a:rPr lang="fa-IR" sz="2000" dirty="0" smtClean="0">
                <a:latin typeface=" b nazanin"/>
              </a:rPr>
              <a:t>30 تا 40 : خوب</a:t>
            </a:r>
          </a:p>
          <a:p>
            <a:pPr algn="just" rtl="1"/>
            <a:r>
              <a:rPr lang="fa-IR" sz="2000" dirty="0" smtClean="0">
                <a:latin typeface=" b nazanin"/>
              </a:rPr>
              <a:t>40 تا 45 : زیاد</a:t>
            </a:r>
          </a:p>
          <a:p>
            <a:pPr algn="just" rtl="1"/>
            <a:r>
              <a:rPr lang="fa-IR" sz="2000" dirty="0" smtClean="0">
                <a:latin typeface=" b nazanin"/>
              </a:rPr>
              <a:t>45 تا50 : خیلی زیاد</a:t>
            </a:r>
            <a:endParaRPr lang="en-US" sz="2000" dirty="0">
              <a:latin typeface=" b nazanin"/>
            </a:endParaRPr>
          </a:p>
        </p:txBody>
      </p:sp>
    </p:spTree>
    <p:extLst>
      <p:ext uri="{BB962C8B-B14F-4D97-AF65-F5344CB8AC3E}">
        <p14:creationId xmlns:p14="http://schemas.microsoft.com/office/powerpoint/2010/main" val="40501145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438150" y="0"/>
            <a:ext cx="10610850" cy="6858000"/>
          </a:xfrm>
          <a:prstGeom prst="rect">
            <a:avLst/>
          </a:prstGeom>
        </p:spPr>
      </p:pic>
    </p:spTree>
    <p:extLst>
      <p:ext uri="{BB962C8B-B14F-4D97-AF65-F5344CB8AC3E}">
        <p14:creationId xmlns:p14="http://schemas.microsoft.com/office/powerpoint/2010/main" val="37152725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SCL90</a:t>
            </a:r>
            <a:endParaRPr lang="en-US" dirty="0"/>
          </a:p>
        </p:txBody>
      </p:sp>
      <p:sp>
        <p:nvSpPr>
          <p:cNvPr id="3" name="Content Placeholder 2"/>
          <p:cNvSpPr>
            <a:spLocks noGrp="1"/>
          </p:cNvSpPr>
          <p:nvPr>
            <p:ph idx="1"/>
          </p:nvPr>
        </p:nvSpPr>
        <p:spPr>
          <a:xfrm>
            <a:off x="677334" y="2720340"/>
            <a:ext cx="8596668" cy="2971800"/>
          </a:xfrm>
        </p:spPr>
        <p:txBody>
          <a:bodyPr>
            <a:normAutofit/>
          </a:bodyPr>
          <a:lstStyle/>
          <a:p>
            <a:pPr algn="just" rtl="1">
              <a:lnSpc>
                <a:spcPct val="150000"/>
              </a:lnSpc>
            </a:pPr>
            <a:r>
              <a:rPr lang="fa-IR" sz="2400" b="1" dirty="0">
                <a:latin typeface="Calibri" panose="020F0502020204030204" pitchFamily="34" charset="0"/>
                <a:ea typeface="Calibri" panose="020F0502020204030204" pitchFamily="34" charset="0"/>
                <a:cs typeface="B Nazanin" panose="00000400000000000000" pitchFamily="2" charset="-78"/>
              </a:rPr>
              <a:t>یکی از پر استفاده ترین ابزار های تشخیص روان پزشکی</a:t>
            </a:r>
            <a:r>
              <a:rPr lang="fa-IR" sz="2400" b="1" dirty="0">
                <a:ea typeface="Calibri" panose="020F0502020204030204" pitchFamily="34" charset="0"/>
                <a:cs typeface="Cambria" panose="02040503050406030204" pitchFamily="18" charset="0"/>
              </a:rPr>
              <a:t> </a:t>
            </a:r>
            <a:r>
              <a:rPr lang="fa-IR" sz="2400" b="1" dirty="0">
                <a:latin typeface="Calibri" panose="020F0502020204030204" pitchFamily="34" charset="0"/>
                <a:ea typeface="Calibri" panose="020F0502020204030204" pitchFamily="34" charset="0"/>
                <a:cs typeface="B Nazanin" panose="00000400000000000000" pitchFamily="2" charset="-78"/>
              </a:rPr>
              <a:t>آزمون</a:t>
            </a:r>
            <a:r>
              <a:rPr lang="fa-IR" sz="2400" b="1" dirty="0">
                <a:ea typeface="Calibri" panose="020F0502020204030204" pitchFamily="34" charset="0"/>
                <a:cs typeface="Cambria" panose="02040503050406030204" pitchFamily="18" charset="0"/>
              </a:rPr>
              <a:t> </a:t>
            </a:r>
            <a:r>
              <a:rPr lang="en-US" sz="2400" b="1" dirty="0">
                <a:latin typeface="Calibri" panose="020F0502020204030204" pitchFamily="34" charset="0"/>
                <a:ea typeface="Calibri" panose="020F0502020204030204" pitchFamily="34" charset="0"/>
                <a:cs typeface="B Nazanin" panose="00000400000000000000" pitchFamily="2" charset="-78"/>
              </a:rPr>
              <a:t>SCL90</a:t>
            </a:r>
            <a:r>
              <a:rPr lang="fa-IR" sz="2400" b="1" dirty="0">
                <a:ea typeface="Calibri" panose="020F0502020204030204" pitchFamily="34" charset="0"/>
                <a:cs typeface="Cambria" panose="02040503050406030204" pitchFamily="18" charset="0"/>
              </a:rPr>
              <a:t> </a:t>
            </a:r>
            <a:r>
              <a:rPr lang="fa-IR" sz="2400" b="1" dirty="0">
                <a:latin typeface="Calibri" panose="020F0502020204030204" pitchFamily="34" charset="0"/>
                <a:ea typeface="Calibri" panose="020F0502020204030204" pitchFamily="34" charset="0"/>
                <a:cs typeface="B Nazanin" panose="00000400000000000000" pitchFamily="2" charset="-78"/>
              </a:rPr>
              <a:t> است این آزمون شامل 90 سئوال برای ارزشیابی علائم روانی است و به وسیله پاسخگو گزارش می شود و اولین بار برای نشان دادن جنبه های روان شناختی بیماران جسمی و روانی طرح ریزی گردید </a:t>
            </a:r>
            <a:endParaRPr lang="en-US" sz="2400" b="1" dirty="0"/>
          </a:p>
        </p:txBody>
      </p:sp>
    </p:spTree>
    <p:extLst>
      <p:ext uri="{BB962C8B-B14F-4D97-AF65-F5344CB8AC3E}">
        <p14:creationId xmlns:p14="http://schemas.microsoft.com/office/powerpoint/2010/main" val="14658357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63843"/>
            <a:ext cx="8869680" cy="6195607"/>
          </a:xfrm>
          <a:prstGeom prst="rect">
            <a:avLst/>
          </a:prstGeom>
        </p:spPr>
        <p:txBody>
          <a:bodyPr wrap="square">
            <a:spAutoFit/>
          </a:bodyPr>
          <a:lstStyle/>
          <a:p>
            <a:pPr marL="228600" algn="just" rtl="1">
              <a:lnSpc>
                <a:spcPct val="107000"/>
              </a:lnSpc>
              <a:spcAft>
                <a:spcPts val="800"/>
              </a:spcAft>
            </a:pPr>
            <a:r>
              <a:rPr lang="fa-IR" sz="2400" b="1" dirty="0">
                <a:latin typeface="Calibri" panose="020F0502020204030204" pitchFamily="34" charset="0"/>
                <a:ea typeface="Calibri" panose="020F0502020204030204" pitchFamily="34" charset="0"/>
                <a:cs typeface="B Nazanin" panose="00000400000000000000" pitchFamily="2" charset="-78"/>
              </a:rPr>
              <a:t>سوالات آزمون 9 بعد مختلف ذیل را در بر می گیرد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200000"/>
              </a:lnSpc>
              <a:spcAft>
                <a:spcPts val="0"/>
              </a:spcAft>
            </a:pPr>
            <a:r>
              <a:rPr lang="ar-SA" sz="1050" dirty="0">
                <a:solidFill>
                  <a:srgbClr val="2D2D2D"/>
                </a:solidFill>
                <a:latin typeface="Vazir"/>
                <a:ea typeface="Times New Roman" panose="02020603050405020304" pitchFamily="18" charset="0"/>
                <a:cs typeface="Times New Roman" panose="02020603050405020304" pitchFamily="18" charset="0"/>
              </a:rPr>
              <a:t/>
            </a:r>
            <a:br>
              <a:rPr lang="ar-SA" sz="1050" dirty="0">
                <a:solidFill>
                  <a:srgbClr val="2D2D2D"/>
                </a:solidFill>
                <a:latin typeface="Vazir"/>
                <a:ea typeface="Times New Roman" panose="02020603050405020304" pitchFamily="18" charset="0"/>
                <a:cs typeface="Times New Roman" panose="02020603050405020304" pitchFamily="18" charset="0"/>
              </a:rPr>
            </a:br>
            <a:r>
              <a:rPr lang="ar-SA" dirty="0">
                <a:solidFill>
                  <a:srgbClr val="2D2D2D"/>
                </a:solidFill>
                <a:latin typeface="Calibri" panose="020F0502020204030204" pitchFamily="34" charset="0"/>
                <a:ea typeface="Times New Roman" panose="02020603050405020304" pitchFamily="18" charset="0"/>
                <a:cs typeface="Times New Roman" panose="02020603050405020304" pitchFamily="18" charset="0"/>
              </a:rPr>
              <a:t>1- شکایات جسمانی</a:t>
            </a:r>
            <a:r>
              <a:rPr lang="en-US" dirty="0">
                <a:solidFill>
                  <a:srgbClr val="2D2D2D"/>
                </a:solidFill>
                <a:latin typeface="Times New Roman" panose="02020603050405020304" pitchFamily="18" charset="0"/>
                <a:ea typeface="Times New Roman" panose="02020603050405020304" pitchFamily="18" charset="0"/>
                <a:cs typeface="Arial" panose="020B0604020202020204" pitchFamily="34" charset="0"/>
              </a:rPr>
              <a:t>                                            SOM                                      Somatization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200000"/>
              </a:lnSpc>
              <a:spcAft>
                <a:spcPts val="0"/>
              </a:spcAft>
            </a:pPr>
            <a:r>
              <a:rPr lang="fa-IR" dirty="0">
                <a:solidFill>
                  <a:srgbClr val="2D2D2D"/>
                </a:solidFill>
                <a:latin typeface="Calibri" panose="020F0502020204030204" pitchFamily="34" charset="0"/>
                <a:ea typeface="Times New Roman" panose="02020603050405020304" pitchFamily="18" charset="0"/>
                <a:cs typeface="Times New Roman" panose="02020603050405020304" pitchFamily="18" charset="0"/>
              </a:rPr>
              <a:t>2- </a:t>
            </a:r>
            <a:r>
              <a:rPr lang="ar-SA" dirty="0">
                <a:solidFill>
                  <a:srgbClr val="2D2D2D"/>
                </a:solidFill>
                <a:latin typeface="Calibri" panose="020F0502020204030204" pitchFamily="34" charset="0"/>
                <a:ea typeface="Times New Roman" panose="02020603050405020304" pitchFamily="18" charset="0"/>
                <a:cs typeface="Times New Roman" panose="02020603050405020304" pitchFamily="18" charset="0"/>
              </a:rPr>
              <a:t>وسواس و اجبار</a:t>
            </a:r>
            <a:r>
              <a:rPr lang="en-US" dirty="0">
                <a:solidFill>
                  <a:srgbClr val="2D2D2D"/>
                </a:solidFill>
                <a:latin typeface="Times New Roman" panose="02020603050405020304" pitchFamily="18" charset="0"/>
                <a:ea typeface="Times New Roman" panose="02020603050405020304" pitchFamily="18" charset="0"/>
                <a:cs typeface="Arial" panose="020B0604020202020204" pitchFamily="34" charset="0"/>
              </a:rPr>
              <a:t>                                O_C                      Obsessive –Compulsive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200000"/>
              </a:lnSpc>
              <a:spcAft>
                <a:spcPts val="0"/>
              </a:spcAft>
            </a:pPr>
            <a:r>
              <a:rPr lang="fa-IR" dirty="0">
                <a:solidFill>
                  <a:srgbClr val="2D2D2D"/>
                </a:solidFill>
                <a:latin typeface="Calibri" panose="020F0502020204030204" pitchFamily="34" charset="0"/>
                <a:ea typeface="Times New Roman" panose="02020603050405020304" pitchFamily="18" charset="0"/>
                <a:cs typeface="Times New Roman" panose="02020603050405020304" pitchFamily="18" charset="0"/>
              </a:rPr>
              <a:t>3- </a:t>
            </a:r>
            <a:r>
              <a:rPr lang="ar-SA" dirty="0">
                <a:solidFill>
                  <a:srgbClr val="2D2D2D"/>
                </a:solidFill>
                <a:latin typeface="Calibri" panose="020F0502020204030204" pitchFamily="34" charset="0"/>
                <a:ea typeface="Times New Roman" panose="02020603050405020304" pitchFamily="18" charset="0"/>
                <a:cs typeface="Times New Roman" panose="02020603050405020304" pitchFamily="18" charset="0"/>
              </a:rPr>
              <a:t>حساسیت در روابط متقابل</a:t>
            </a:r>
            <a:r>
              <a:rPr lang="en-US" dirty="0">
                <a:solidFill>
                  <a:srgbClr val="2D2D2D"/>
                </a:solidFill>
                <a:latin typeface="Times New Roman" panose="02020603050405020304" pitchFamily="18" charset="0"/>
                <a:ea typeface="Times New Roman" panose="02020603050405020304" pitchFamily="18" charset="0"/>
                <a:cs typeface="Arial" panose="020B0604020202020204" pitchFamily="34" charset="0"/>
              </a:rPr>
              <a:t>             INT        Inter personal  Sensitivity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200000"/>
              </a:lnSpc>
              <a:spcAft>
                <a:spcPts val="0"/>
              </a:spcAft>
            </a:pPr>
            <a:r>
              <a:rPr lang="fa-IR" dirty="0">
                <a:solidFill>
                  <a:srgbClr val="2D2D2D"/>
                </a:solidFill>
                <a:latin typeface="Calibri" panose="020F0502020204030204" pitchFamily="34" charset="0"/>
                <a:ea typeface="Times New Roman" panose="02020603050405020304" pitchFamily="18" charset="0"/>
                <a:cs typeface="Times New Roman" panose="02020603050405020304" pitchFamily="18" charset="0"/>
              </a:rPr>
              <a:t>4-  </a:t>
            </a:r>
            <a:r>
              <a:rPr lang="ar-SA" dirty="0">
                <a:solidFill>
                  <a:srgbClr val="2D2D2D"/>
                </a:solidFill>
                <a:latin typeface="Calibri" panose="020F0502020204030204" pitchFamily="34" charset="0"/>
                <a:ea typeface="Times New Roman" panose="02020603050405020304" pitchFamily="18" charset="0"/>
                <a:cs typeface="Times New Roman" panose="02020603050405020304" pitchFamily="18" charset="0"/>
              </a:rPr>
              <a:t>افسردگی </a:t>
            </a:r>
            <a:r>
              <a:rPr lang="en-US" dirty="0">
                <a:solidFill>
                  <a:srgbClr val="2D2D2D"/>
                </a:solidFill>
                <a:latin typeface="Times New Roman" panose="02020603050405020304" pitchFamily="18" charset="0"/>
                <a:ea typeface="Times New Roman" panose="02020603050405020304" pitchFamily="18" charset="0"/>
                <a:cs typeface="Arial" panose="020B0604020202020204" pitchFamily="34" charset="0"/>
              </a:rPr>
              <a:t>                          Depression            </a:t>
            </a:r>
            <a:r>
              <a:rPr lang="fa-IR" dirty="0">
                <a:solidFill>
                  <a:srgbClr val="2D2D2D"/>
                </a:solidFill>
                <a:latin typeface="Calibri" panose="020F0502020204030204" pitchFamily="34" charset="0"/>
                <a:ea typeface="Times New Roman" panose="02020603050405020304" pitchFamily="18" charset="0"/>
                <a:cs typeface="Times New Roman" panose="02020603050405020304" pitchFamily="18" charset="0"/>
              </a:rPr>
              <a:t>               </a:t>
            </a:r>
            <a:r>
              <a:rPr lang="en-US" dirty="0">
                <a:solidFill>
                  <a:srgbClr val="2D2D2D"/>
                </a:solidFill>
                <a:latin typeface="Times New Roman" panose="02020603050405020304" pitchFamily="18" charset="0"/>
                <a:ea typeface="Times New Roman" panose="02020603050405020304" pitchFamily="18" charset="0"/>
                <a:cs typeface="Arial" panose="020B0604020202020204" pitchFamily="34" charset="0"/>
              </a:rPr>
              <a:t>DEP</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200000"/>
              </a:lnSpc>
              <a:spcAft>
                <a:spcPts val="0"/>
              </a:spcAft>
            </a:pPr>
            <a:r>
              <a:rPr lang="fa-IR" dirty="0">
                <a:solidFill>
                  <a:srgbClr val="2D2D2D"/>
                </a:solidFill>
                <a:latin typeface="Calibri" panose="020F0502020204030204" pitchFamily="34" charset="0"/>
                <a:ea typeface="Times New Roman" panose="02020603050405020304" pitchFamily="18" charset="0"/>
                <a:cs typeface="Times New Roman" panose="02020603050405020304" pitchFamily="18" charset="0"/>
              </a:rPr>
              <a:t>5- اضطراب        </a:t>
            </a:r>
            <a:r>
              <a:rPr lang="en-US" dirty="0">
                <a:solidFill>
                  <a:srgbClr val="2D2D2D"/>
                </a:solidFill>
                <a:latin typeface="Times New Roman" panose="02020603050405020304" pitchFamily="18" charset="0"/>
                <a:ea typeface="Times New Roman" panose="02020603050405020304" pitchFamily="18" charset="0"/>
                <a:cs typeface="Arial" panose="020B0604020202020204" pitchFamily="34" charset="0"/>
              </a:rPr>
              <a:t>ANX                                                  Anxiety</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200000"/>
              </a:lnSpc>
              <a:spcAft>
                <a:spcPts val="0"/>
              </a:spcAft>
            </a:pPr>
            <a:r>
              <a:rPr lang="fa-IR" dirty="0">
                <a:solidFill>
                  <a:srgbClr val="2D2D2D"/>
                </a:solidFill>
                <a:latin typeface="Calibri" panose="020F0502020204030204" pitchFamily="34" charset="0"/>
                <a:ea typeface="Times New Roman" panose="02020603050405020304" pitchFamily="18" charset="0"/>
                <a:cs typeface="Times New Roman" panose="02020603050405020304" pitchFamily="18" charset="0"/>
              </a:rPr>
              <a:t>6- خصومت            </a:t>
            </a:r>
            <a:r>
              <a:rPr lang="en-US" dirty="0">
                <a:solidFill>
                  <a:srgbClr val="2D2D2D"/>
                </a:solidFill>
                <a:latin typeface="Times New Roman" panose="02020603050405020304" pitchFamily="18" charset="0"/>
                <a:ea typeface="Times New Roman" panose="02020603050405020304" pitchFamily="18" charset="0"/>
                <a:cs typeface="Arial" panose="020B0604020202020204" pitchFamily="34" charset="0"/>
              </a:rPr>
              <a:t>HOS                                             Hostility</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200000"/>
              </a:lnSpc>
              <a:spcAft>
                <a:spcPts val="0"/>
              </a:spcAft>
            </a:pPr>
            <a:r>
              <a:rPr lang="fa-IR" dirty="0">
                <a:solidFill>
                  <a:srgbClr val="2D2D2D"/>
                </a:solidFill>
                <a:latin typeface="Calibri" panose="020F0502020204030204" pitchFamily="34" charset="0"/>
                <a:ea typeface="Times New Roman" panose="02020603050405020304" pitchFamily="18" charset="0"/>
                <a:cs typeface="Times New Roman" panose="02020603050405020304" pitchFamily="18" charset="0"/>
              </a:rPr>
              <a:t>7- ترس مرضی           </a:t>
            </a:r>
            <a:r>
              <a:rPr lang="en-US" dirty="0">
                <a:solidFill>
                  <a:srgbClr val="2D2D2D"/>
                </a:solidFill>
                <a:latin typeface="Times New Roman" panose="02020603050405020304" pitchFamily="18" charset="0"/>
                <a:ea typeface="Times New Roman" panose="02020603050405020304" pitchFamily="18" charset="0"/>
                <a:cs typeface="Arial" panose="020B0604020202020204" pitchFamily="34" charset="0"/>
              </a:rPr>
              <a:t>PHOB                          Phobic. Anxiety</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200000"/>
              </a:lnSpc>
              <a:spcAft>
                <a:spcPts val="0"/>
              </a:spcAft>
            </a:pPr>
            <a:r>
              <a:rPr lang="fa-IR" dirty="0">
                <a:solidFill>
                  <a:srgbClr val="2D2D2D"/>
                </a:solidFill>
                <a:latin typeface="Calibri" panose="020F0502020204030204" pitchFamily="34" charset="0"/>
                <a:ea typeface="Times New Roman" panose="02020603050405020304" pitchFamily="18" charset="0"/>
                <a:cs typeface="Times New Roman" panose="02020603050405020304" pitchFamily="18" charset="0"/>
              </a:rPr>
              <a:t>8- افکار پارانوییدی           </a:t>
            </a:r>
            <a:r>
              <a:rPr lang="en-US" dirty="0">
                <a:solidFill>
                  <a:srgbClr val="2D2D2D"/>
                </a:solidFill>
                <a:latin typeface="Times New Roman" panose="02020603050405020304" pitchFamily="18" charset="0"/>
                <a:ea typeface="Times New Roman" panose="02020603050405020304" pitchFamily="18" charset="0"/>
                <a:cs typeface="Arial" panose="020B0604020202020204" pitchFamily="34" charset="0"/>
              </a:rPr>
              <a:t>PAR                                    Paranoid</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200000"/>
              </a:lnSpc>
              <a:spcAft>
                <a:spcPts val="0"/>
              </a:spcAft>
            </a:pPr>
            <a:r>
              <a:rPr lang="fa-IR" dirty="0">
                <a:solidFill>
                  <a:srgbClr val="2D2D2D"/>
                </a:solidFill>
                <a:latin typeface="Calibri" panose="020F0502020204030204" pitchFamily="34" charset="0"/>
                <a:ea typeface="Times New Roman" panose="02020603050405020304" pitchFamily="18" charset="0"/>
                <a:cs typeface="Times New Roman" panose="02020603050405020304" pitchFamily="18" charset="0"/>
              </a:rPr>
              <a:t>9- روان پریشی           </a:t>
            </a:r>
            <a:r>
              <a:rPr lang="en-US" dirty="0">
                <a:solidFill>
                  <a:srgbClr val="2D2D2D"/>
                </a:solidFill>
                <a:latin typeface="Times New Roman" panose="02020603050405020304" pitchFamily="18" charset="0"/>
                <a:ea typeface="Times New Roman" panose="02020603050405020304" pitchFamily="18" charset="0"/>
                <a:cs typeface="Arial" panose="020B0604020202020204" pitchFamily="34" charset="0"/>
              </a:rPr>
              <a:t>PYS                                        Psychotic</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dirty="0">
                <a:solidFill>
                  <a:srgbClr val="2D2D2D"/>
                </a:solidFill>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494642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4380" y="251460"/>
            <a:ext cx="9502602" cy="6606540"/>
          </a:xfrm>
        </p:spPr>
        <p:txBody>
          <a:bodyPr>
            <a:normAutofit/>
          </a:bodyPr>
          <a:lstStyle/>
          <a:p>
            <a:pPr algn="just" rtl="1">
              <a:lnSpc>
                <a:spcPct val="115000"/>
              </a:lnSpc>
              <a:spcAft>
                <a:spcPts val="800"/>
              </a:spcAft>
            </a:pPr>
            <a:r>
              <a:rPr lang="ar-SA" sz="2000" dirty="0">
                <a:latin typeface="Calibri" panose="020F0502020204030204" pitchFamily="34" charset="0"/>
                <a:ea typeface="Calibri" panose="020F0502020204030204" pitchFamily="34" charset="0"/>
                <a:cs typeface="B Titr" panose="00000700000000000000" pitchFamily="2" charset="-78"/>
              </a:rPr>
              <a:t>۹ مقیاس اصلی تست </a:t>
            </a:r>
            <a:r>
              <a:rPr lang="en-US" sz="2000" dirty="0">
                <a:latin typeface="Calibri" panose="020F0502020204030204" pitchFamily="34" charset="0"/>
                <a:ea typeface="Calibri" panose="020F0502020204030204" pitchFamily="34" charset="0"/>
                <a:cs typeface="B Titr" panose="00000700000000000000" pitchFamily="2" charset="-78"/>
              </a:rPr>
              <a:t>SCL90</a:t>
            </a:r>
            <a:r>
              <a:rPr lang="fa-IR" sz="2000" dirty="0">
                <a:latin typeface="Calibri" panose="020F0502020204030204" pitchFamily="34" charset="0"/>
                <a:ea typeface="Calibri" panose="020F0502020204030204" pitchFamily="34" charset="0"/>
                <a:cs typeface="Cambria" panose="02040503050406030204" pitchFamily="18"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SA" dirty="0">
                <a:latin typeface="Calibri" panose="020F0502020204030204" pitchFamily="34" charset="0"/>
                <a:ea typeface="Calibri" panose="020F0502020204030204" pitchFamily="34" charset="0"/>
                <a:cs typeface="B Nazanin" panose="00000400000000000000" pitchFamily="2" charset="-78"/>
              </a:rPr>
              <a:t>همانطور که گفتیم در تست </a:t>
            </a:r>
            <a:r>
              <a:rPr lang="en-US" sz="2000" dirty="0">
                <a:latin typeface="Calibri" panose="020F0502020204030204" pitchFamily="34" charset="0"/>
                <a:ea typeface="Calibri" panose="020F0502020204030204" pitchFamily="34" charset="0"/>
                <a:cs typeface="B Nazanin" panose="00000400000000000000" pitchFamily="2" charset="-78"/>
              </a:rPr>
              <a:t>SCL90</a:t>
            </a:r>
            <a:r>
              <a:rPr lang="fa-IR" sz="2000" dirty="0">
                <a:latin typeface="Calibri" panose="020F0502020204030204" pitchFamily="34" charset="0"/>
                <a:ea typeface="Calibri" panose="020F0502020204030204" pitchFamily="34" charset="0"/>
                <a:cs typeface="Cambria" panose="02040503050406030204" pitchFamily="18" charset="0"/>
              </a:rPr>
              <a:t> </a:t>
            </a:r>
            <a:r>
              <a:rPr lang="fa-IR" dirty="0">
                <a:latin typeface="Calibri" panose="020F0502020204030204" pitchFamily="34" charset="0"/>
                <a:ea typeface="Calibri" panose="020F0502020204030204" pitchFamily="34" charset="0"/>
                <a:cs typeface="B Nazanin" panose="00000400000000000000" pitchFamily="2" charset="-78"/>
              </a:rPr>
              <a:t> </a:t>
            </a:r>
            <a:r>
              <a:rPr lang="ar-SA" dirty="0">
                <a:latin typeface="Calibri" panose="020F0502020204030204" pitchFamily="34" charset="0"/>
                <a:ea typeface="Calibri" panose="020F0502020204030204" pitchFamily="34" charset="0"/>
                <a:cs typeface="B Nazanin" panose="00000400000000000000" pitchFamily="2" charset="-78"/>
              </a:rPr>
              <a:t>نه شاخص وجود دارد. شاخص های اصلی تست </a:t>
            </a:r>
            <a:r>
              <a:rPr lang="en-US" sz="2000" dirty="0">
                <a:latin typeface="Calibri" panose="020F0502020204030204" pitchFamily="34" charset="0"/>
                <a:ea typeface="Calibri" panose="020F0502020204030204" pitchFamily="34" charset="0"/>
                <a:cs typeface="B Nazanin" panose="00000400000000000000" pitchFamily="2" charset="-78"/>
              </a:rPr>
              <a:t>SCL90</a:t>
            </a:r>
            <a:r>
              <a:rPr lang="fa-IR" sz="2000" dirty="0">
                <a:latin typeface="Calibri" panose="020F0502020204030204" pitchFamily="34" charset="0"/>
                <a:ea typeface="Calibri" panose="020F0502020204030204" pitchFamily="34" charset="0"/>
                <a:cs typeface="Cambria" panose="02040503050406030204" pitchFamily="18" charset="0"/>
              </a:rPr>
              <a:t> </a:t>
            </a:r>
            <a:r>
              <a:rPr lang="fa-IR" dirty="0">
                <a:latin typeface="Calibri" panose="020F0502020204030204" pitchFamily="34" charset="0"/>
                <a:ea typeface="Calibri" panose="020F0502020204030204" pitchFamily="34" charset="0"/>
                <a:cs typeface="B Nazanin" panose="00000400000000000000" pitchFamily="2" charset="-78"/>
              </a:rPr>
              <a:t> </a:t>
            </a:r>
            <a:r>
              <a:rPr lang="ar-SA" dirty="0">
                <a:latin typeface="Calibri" panose="020F0502020204030204" pitchFamily="34" charset="0"/>
                <a:ea typeface="Calibri" panose="020F0502020204030204" pitchFamily="34" charset="0"/>
                <a:cs typeface="B Nazanin" panose="00000400000000000000" pitchFamily="2" charset="-78"/>
              </a:rPr>
              <a:t>عبارتند از:</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SA" b="1" dirty="0">
                <a:latin typeface="Calibri" panose="020F0502020204030204" pitchFamily="34" charset="0"/>
                <a:ea typeface="Calibri" panose="020F0502020204030204" pitchFamily="34" charset="0"/>
                <a:cs typeface="B Nazanin" panose="00000400000000000000" pitchFamily="2" charset="-78"/>
              </a:rPr>
              <a:t>پرخاشگری / خصومت(</a:t>
            </a:r>
            <a:r>
              <a:rPr lang="en-US" b="1" dirty="0">
                <a:latin typeface="Calibri" panose="020F0502020204030204" pitchFamily="34" charset="0"/>
                <a:ea typeface="Calibri" panose="020F0502020204030204" pitchFamily="34" charset="0"/>
                <a:cs typeface="B Nazanin" panose="00000400000000000000" pitchFamily="2" charset="-78"/>
              </a:rPr>
              <a:t>HOS</a:t>
            </a:r>
            <a:r>
              <a:rPr lang="ar-SA" b="1" dirty="0">
                <a:latin typeface="Calibri" panose="020F0502020204030204" pitchFamily="34" charset="0"/>
                <a:ea typeface="Calibri" panose="020F0502020204030204" pitchFamily="34" charset="0"/>
                <a:cs typeface="B Nazanin" panose="00000400000000000000" pitchFamily="2" charset="-78"/>
              </a:rPr>
              <a:t>): عدم تعادل، تمایل به راحت ناراحت شدن، حتی پرخاشگری شدید با جنبه های خصمانه.</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SA" b="1" dirty="0">
                <a:latin typeface="Calibri" panose="020F0502020204030204" pitchFamily="34" charset="0"/>
                <a:ea typeface="Calibri" panose="020F0502020204030204" pitchFamily="34" charset="0"/>
                <a:cs typeface="B Nazanin" panose="00000400000000000000" pitchFamily="2" charset="-78"/>
              </a:rPr>
              <a:t>اضطراب(</a:t>
            </a:r>
            <a:r>
              <a:rPr lang="en-US" b="1" dirty="0">
                <a:latin typeface="Calibri" panose="020F0502020204030204" pitchFamily="34" charset="0"/>
                <a:ea typeface="Calibri" panose="020F0502020204030204" pitchFamily="34" charset="0"/>
                <a:cs typeface="B Nazanin" panose="00000400000000000000" pitchFamily="2" charset="-78"/>
              </a:rPr>
              <a:t>ANX</a:t>
            </a:r>
            <a:r>
              <a:rPr lang="ar-SA" b="1" dirty="0">
                <a:latin typeface="Calibri" panose="020F0502020204030204" pitchFamily="34" charset="0"/>
                <a:ea typeface="Calibri" panose="020F0502020204030204" pitchFamily="34" charset="0"/>
                <a:cs typeface="B Nazanin" panose="00000400000000000000" pitchFamily="2" charset="-78"/>
              </a:rPr>
              <a:t>): عصبی بودن درک شده در سطح فیزیکی تا ترس شدید</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SA" b="1" dirty="0">
                <a:latin typeface="Calibri" panose="020F0502020204030204" pitchFamily="34" charset="0"/>
                <a:ea typeface="Calibri" panose="020F0502020204030204" pitchFamily="34" charset="0"/>
                <a:cs typeface="B Nazanin" panose="00000400000000000000" pitchFamily="2" charset="-78"/>
              </a:rPr>
              <a:t>افسردگی(</a:t>
            </a:r>
            <a:r>
              <a:rPr lang="en-US" b="1" dirty="0">
                <a:latin typeface="Calibri" panose="020F0502020204030204" pitchFamily="34" charset="0"/>
                <a:ea typeface="Calibri" panose="020F0502020204030204" pitchFamily="34" charset="0"/>
                <a:cs typeface="B Nazanin" panose="00000400000000000000" pitchFamily="2" charset="-78"/>
              </a:rPr>
              <a:t>DEP</a:t>
            </a:r>
            <a:r>
              <a:rPr lang="ar-SA" b="1" dirty="0">
                <a:latin typeface="Calibri" panose="020F0502020204030204" pitchFamily="34" charset="0"/>
                <a:ea typeface="Calibri" panose="020F0502020204030204" pitchFamily="34" charset="0"/>
                <a:cs typeface="B Nazanin" panose="00000400000000000000" pitchFamily="2" charset="-78"/>
              </a:rPr>
              <a:t>): غمگینی تا افسردگی شدید</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SA" b="1" dirty="0">
                <a:latin typeface="Calibri" panose="020F0502020204030204" pitchFamily="34" charset="0"/>
                <a:ea typeface="Calibri" panose="020F0502020204030204" pitchFamily="34" charset="0"/>
                <a:cs typeface="B Nazanin" panose="00000400000000000000" pitchFamily="2" charset="-78"/>
              </a:rPr>
              <a:t>تفکر پارانوئید(</a:t>
            </a:r>
            <a:r>
              <a:rPr lang="en-US" b="1" dirty="0">
                <a:latin typeface="Calibri" panose="020F0502020204030204" pitchFamily="34" charset="0"/>
                <a:ea typeface="Calibri" panose="020F0502020204030204" pitchFamily="34" charset="0"/>
                <a:cs typeface="B Nazanin" panose="00000400000000000000" pitchFamily="2" charset="-78"/>
              </a:rPr>
              <a:t>PAR</a:t>
            </a:r>
            <a:r>
              <a:rPr lang="ar-SA" b="1" dirty="0">
                <a:latin typeface="Calibri" panose="020F0502020204030204" pitchFamily="34" charset="0"/>
                <a:ea typeface="Calibri" panose="020F0502020204030204" pitchFamily="34" charset="0"/>
                <a:cs typeface="B Nazanin" panose="00000400000000000000" pitchFamily="2" charset="-78"/>
              </a:rPr>
              <a:t>): بی اعتمادی، احساس عدم کفایت نسبت به تفکر شدید پارانوئید</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SA" b="1" dirty="0">
                <a:latin typeface="Calibri" panose="020F0502020204030204" pitchFamily="34" charset="0"/>
                <a:ea typeface="Calibri" panose="020F0502020204030204" pitchFamily="34" charset="0"/>
                <a:cs typeface="B Nazanin" panose="00000400000000000000" pitchFamily="2" charset="-78"/>
              </a:rPr>
              <a:t>ترس مرضی(</a:t>
            </a:r>
            <a:r>
              <a:rPr lang="en-US" b="1" dirty="0">
                <a:latin typeface="Calibri" panose="020F0502020204030204" pitchFamily="34" charset="0"/>
                <a:ea typeface="Calibri" panose="020F0502020204030204" pitchFamily="34" charset="0"/>
                <a:cs typeface="B Nazanin" panose="00000400000000000000" pitchFamily="2" charset="-78"/>
              </a:rPr>
              <a:t>PHOB</a:t>
            </a:r>
            <a:r>
              <a:rPr lang="ar-SA" b="1" dirty="0">
                <a:latin typeface="Calibri" panose="020F0502020204030204" pitchFamily="34" charset="0"/>
                <a:ea typeface="Calibri" panose="020F0502020204030204" pitchFamily="34" charset="0"/>
                <a:cs typeface="B Nazanin" panose="00000400000000000000" pitchFamily="2" charset="-78"/>
              </a:rPr>
              <a:t>): احساس خفیف خطر تا اضطراب شدید فوبیا</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SA" b="1" dirty="0">
                <a:latin typeface="Calibri" panose="020F0502020204030204" pitchFamily="34" charset="0"/>
                <a:ea typeface="Calibri" panose="020F0502020204030204" pitchFamily="34" charset="0"/>
                <a:cs typeface="B Nazanin" panose="00000400000000000000" pitchFamily="2" charset="-78"/>
              </a:rPr>
              <a:t>روان پریشی(</a:t>
            </a:r>
            <a:r>
              <a:rPr lang="en-US" b="1" dirty="0">
                <a:latin typeface="Calibri" panose="020F0502020204030204" pitchFamily="34" charset="0"/>
                <a:ea typeface="Calibri" panose="020F0502020204030204" pitchFamily="34" charset="0"/>
                <a:cs typeface="B Nazanin" panose="00000400000000000000" pitchFamily="2" charset="-78"/>
              </a:rPr>
              <a:t>PSY</a:t>
            </a:r>
            <a:r>
              <a:rPr lang="ar-SA" b="1" dirty="0">
                <a:latin typeface="Calibri" panose="020F0502020204030204" pitchFamily="34" charset="0"/>
                <a:ea typeface="Calibri" panose="020F0502020204030204" pitchFamily="34" charset="0"/>
                <a:cs typeface="B Nazanin" panose="00000400000000000000" pitchFamily="2" charset="-78"/>
              </a:rPr>
              <a:t>): احساس خفیف انزوا و بیگانگی نسبت به نشانه های دراماتیک تجربه روان پریشی</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SA" b="1" dirty="0">
                <a:latin typeface="Calibri" panose="020F0502020204030204" pitchFamily="34" charset="0"/>
                <a:ea typeface="Calibri" panose="020F0502020204030204" pitchFamily="34" charset="0"/>
                <a:cs typeface="B Nazanin" panose="00000400000000000000" pitchFamily="2" charset="-78"/>
              </a:rPr>
              <a:t>جسمانی سازی(</a:t>
            </a:r>
            <a:r>
              <a:rPr lang="en-US" b="1" dirty="0">
                <a:latin typeface="Calibri" panose="020F0502020204030204" pitchFamily="34" charset="0"/>
                <a:ea typeface="Calibri" panose="020F0502020204030204" pitchFamily="34" charset="0"/>
                <a:cs typeface="B Nazanin" panose="00000400000000000000" pitchFamily="2" charset="-78"/>
              </a:rPr>
              <a:t>SOM</a:t>
            </a:r>
            <a:r>
              <a:rPr lang="ar-SA" b="1" dirty="0">
                <a:latin typeface="Calibri" panose="020F0502020204030204" pitchFamily="34" charset="0"/>
                <a:ea typeface="Calibri" panose="020F0502020204030204" pitchFamily="34" charset="0"/>
                <a:cs typeface="B Nazanin" panose="00000400000000000000" pitchFamily="2" charset="-78"/>
              </a:rPr>
              <a:t>): مشکلات جسمی خفیف تا اختلالات عملکردی</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SA" b="1" dirty="0">
                <a:latin typeface="Calibri" panose="020F0502020204030204" pitchFamily="34" charset="0"/>
                <a:ea typeface="Calibri" panose="020F0502020204030204" pitchFamily="34" charset="0"/>
                <a:cs typeface="B Nazanin" panose="00000400000000000000" pitchFamily="2" charset="-78"/>
              </a:rPr>
              <a:t>حساسیت بین فردی(</a:t>
            </a:r>
            <a:r>
              <a:rPr lang="en-US" b="1" dirty="0">
                <a:latin typeface="Calibri" panose="020F0502020204030204" pitchFamily="34" charset="0"/>
                <a:ea typeface="Calibri" panose="020F0502020204030204" pitchFamily="34" charset="0"/>
                <a:cs typeface="B Nazanin" panose="00000400000000000000" pitchFamily="2" charset="-78"/>
              </a:rPr>
              <a:t>INT</a:t>
            </a:r>
            <a:r>
              <a:rPr lang="ar-SA" b="1" dirty="0">
                <a:latin typeface="Calibri" panose="020F0502020204030204" pitchFamily="34" charset="0"/>
                <a:ea typeface="Calibri" panose="020F0502020204030204" pitchFamily="34" charset="0"/>
                <a:cs typeface="B Nazanin" panose="00000400000000000000" pitchFamily="2" charset="-78"/>
              </a:rPr>
              <a:t>): عدم اطمینان اجتماعی خفیف تا احساس ناتوانی کامل در تماس بین فردی</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pPr>
            <a:r>
              <a:rPr lang="ar-SA" b="1" dirty="0">
                <a:latin typeface="Calibri" panose="020F0502020204030204" pitchFamily="34" charset="0"/>
                <a:ea typeface="Calibri" panose="020F0502020204030204" pitchFamily="34" charset="0"/>
                <a:cs typeface="B Nazanin" panose="00000400000000000000" pitchFamily="2" charset="-78"/>
              </a:rPr>
              <a:t>وسواس(</a:t>
            </a:r>
            <a:r>
              <a:rPr lang="en-US" b="1" dirty="0">
                <a:latin typeface="Calibri" panose="020F0502020204030204" pitchFamily="34" charset="0"/>
                <a:ea typeface="Calibri" panose="020F0502020204030204" pitchFamily="34" charset="0"/>
                <a:cs typeface="B Nazanin" panose="00000400000000000000" pitchFamily="2" charset="-78"/>
              </a:rPr>
              <a:t>OBS</a:t>
            </a:r>
            <a:r>
              <a:rPr lang="ar-SA" b="1" dirty="0">
                <a:latin typeface="Calibri" panose="020F0502020204030204" pitchFamily="34" charset="0"/>
                <a:ea typeface="Calibri" panose="020F0502020204030204" pitchFamily="34" charset="0"/>
                <a:cs typeface="B Nazanin" panose="00000400000000000000" pitchFamily="2" charset="-78"/>
              </a:rPr>
              <a:t>): اختلالات تمرکز خفیف و اختلالات کاری تا یک وسواس مشخص</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33085231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lnSpc>
                <a:spcPct val="200000"/>
              </a:lnSpc>
              <a:spcAft>
                <a:spcPts val="800"/>
              </a:spcAft>
            </a:pPr>
            <a:r>
              <a:rPr lang="fa-IR" b="1" i="1" dirty="0">
                <a:latin typeface="Calibri" panose="020F0502020204030204" pitchFamily="34" charset="0"/>
                <a:ea typeface="Calibri" panose="020F0502020204030204" pitchFamily="34" charset="0"/>
                <a:cs typeface="B Nazanin" panose="00000400000000000000" pitchFamily="2" charset="-78"/>
              </a:rPr>
              <a:t>هر اختلال توسط سوالات خاصی در پرسشنامه سنجش می شود. برخی از روان شناسان اگر میانگین نمره فرد در هر اختلال بیش از </a:t>
            </a:r>
            <a:r>
              <a:rPr lang="fa-IR" b="1" i="1" dirty="0" smtClean="0">
                <a:latin typeface="Calibri" panose="020F0502020204030204" pitchFamily="34" charset="0"/>
                <a:ea typeface="Calibri" panose="020F0502020204030204" pitchFamily="34" charset="0"/>
                <a:cs typeface="B Nazanin" panose="00000400000000000000" pitchFamily="2" charset="-78"/>
              </a:rPr>
              <a:t>2/5 </a:t>
            </a:r>
            <a:r>
              <a:rPr lang="fa-IR" b="1" i="1" dirty="0">
                <a:latin typeface="Calibri" panose="020F0502020204030204" pitchFamily="34" charset="0"/>
                <a:ea typeface="Calibri" panose="020F0502020204030204" pitchFamily="34" charset="0"/>
                <a:cs typeface="B Nazanin" panose="00000400000000000000" pitchFamily="2" charset="-78"/>
              </a:rPr>
              <a:t>(دو و نیم) باشد وجود اختلال و .اگر میانگین حاصل 3 یا بیشتر شود ، جدی بودن مشکل فرد در آن اختلال را به نمایش می گذارند، اما برای دقت بیشتر در تفسیر نتایج این آزمون نظر بیشتر اساتید که حداکثر تا نمره یک نرمال، یک تا دو بیماری، دو تاسه اختلال و سه به بالا اختلال جدی در پاسخ تست ها در نظر گرفته شده است.</a:t>
            </a:r>
            <a:endParaRPr lang="en-US" sz="1600" b="1" i="1" dirty="0">
              <a:latin typeface="Calibri" panose="020F0502020204030204" pitchFamily="34" charset="0"/>
              <a:ea typeface="Calibri" panose="020F0502020204030204" pitchFamily="34" charset="0"/>
              <a:cs typeface="Arial" panose="020B0604020202020204" pitchFamily="34" charset="0"/>
            </a:endParaRPr>
          </a:p>
          <a:p>
            <a:pPr algn="just" rtl="1"/>
            <a:endParaRPr lang="en-US" dirty="0"/>
          </a:p>
        </p:txBody>
      </p:sp>
    </p:spTree>
    <p:extLst>
      <p:ext uri="{BB962C8B-B14F-4D97-AF65-F5344CB8AC3E}">
        <p14:creationId xmlns:p14="http://schemas.microsoft.com/office/powerpoint/2010/main" val="387757903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endParaRPr lang="fa-IR" sz="2800" dirty="0" smtClean="0"/>
          </a:p>
          <a:p>
            <a:pPr algn="ctr"/>
            <a:endParaRPr lang="fa-IR" sz="2800" dirty="0"/>
          </a:p>
          <a:p>
            <a:pPr algn="ctr"/>
            <a:r>
              <a:rPr lang="fa-IR" sz="2800" dirty="0" smtClean="0"/>
              <a:t>تشکر از حسن توجه شما همکاران ارجمند و بزرگوار</a:t>
            </a:r>
          </a:p>
          <a:p>
            <a:pPr algn="ctr"/>
            <a:endParaRPr lang="fa-IR" sz="2800" dirty="0" smtClean="0"/>
          </a:p>
          <a:p>
            <a:pPr algn="ctr"/>
            <a:endParaRPr lang="fa-IR" sz="2800" dirty="0"/>
          </a:p>
          <a:p>
            <a:pPr algn="ctr"/>
            <a:endParaRPr lang="fa-IR" sz="2800" dirty="0" smtClean="0"/>
          </a:p>
          <a:p>
            <a:pPr algn="ctr"/>
            <a:endParaRPr lang="en-US" sz="2800" dirty="0"/>
          </a:p>
        </p:txBody>
      </p:sp>
    </p:spTree>
    <p:extLst>
      <p:ext uri="{BB962C8B-B14F-4D97-AF65-F5344CB8AC3E}">
        <p14:creationId xmlns:p14="http://schemas.microsoft.com/office/powerpoint/2010/main" val="244462491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ورود به پرتال جهت انجام آزمون ها</a:t>
            </a:r>
            <a:endParaRPr lang="en-US" dirty="0"/>
          </a:p>
        </p:txBody>
      </p:sp>
      <p:pic>
        <p:nvPicPr>
          <p:cNvPr id="4" name="Content Placeholder 3"/>
          <p:cNvPicPr>
            <a:picLocks noGrp="1" noChangeAspect="1"/>
          </p:cNvPicPr>
          <p:nvPr>
            <p:ph idx="1"/>
          </p:nvPr>
        </p:nvPicPr>
        <p:blipFill>
          <a:blip r:embed="rId2"/>
          <a:stretch>
            <a:fillRect/>
          </a:stretch>
        </p:blipFill>
        <p:spPr>
          <a:xfrm>
            <a:off x="881743" y="1763486"/>
            <a:ext cx="8392259" cy="4278539"/>
          </a:xfrm>
          <a:prstGeom prst="rect">
            <a:avLst/>
          </a:prstGeom>
        </p:spPr>
      </p:pic>
    </p:spTree>
    <p:extLst>
      <p:ext uri="{BB962C8B-B14F-4D97-AF65-F5344CB8AC3E}">
        <p14:creationId xmlns:p14="http://schemas.microsoft.com/office/powerpoint/2010/main" val="29051836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469557" y="529060"/>
            <a:ext cx="9061686" cy="5512302"/>
          </a:xfrm>
          <a:prstGeom prst="rect">
            <a:avLst/>
          </a:prstGeom>
        </p:spPr>
      </p:pic>
    </p:spTree>
    <p:extLst>
      <p:ext uri="{BB962C8B-B14F-4D97-AF65-F5344CB8AC3E}">
        <p14:creationId xmlns:p14="http://schemas.microsoft.com/office/powerpoint/2010/main" val="25208930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396719" y="609600"/>
            <a:ext cx="8877283" cy="5511573"/>
          </a:xfrm>
          <a:prstGeom prst="rect">
            <a:avLst/>
          </a:prstGeom>
        </p:spPr>
      </p:pic>
    </p:spTree>
    <p:extLst>
      <p:ext uri="{BB962C8B-B14F-4D97-AF65-F5344CB8AC3E}">
        <p14:creationId xmlns:p14="http://schemas.microsoft.com/office/powerpoint/2010/main" val="35118340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440872" y="609600"/>
            <a:ext cx="8964386" cy="5843587"/>
          </a:xfrm>
          <a:prstGeom prst="rect">
            <a:avLst/>
          </a:prstGeom>
        </p:spPr>
      </p:pic>
    </p:spTree>
    <p:extLst>
      <p:ext uri="{BB962C8B-B14F-4D97-AF65-F5344CB8AC3E}">
        <p14:creationId xmlns:p14="http://schemas.microsoft.com/office/powerpoint/2010/main" val="1583799747"/>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677334" y="609600"/>
            <a:ext cx="8776909" cy="5767387"/>
          </a:xfrm>
          <a:prstGeom prst="rect">
            <a:avLst/>
          </a:prstGeom>
        </p:spPr>
      </p:pic>
    </p:spTree>
    <p:extLst>
      <p:ext uri="{BB962C8B-B14F-4D97-AF65-F5344CB8AC3E}">
        <p14:creationId xmlns:p14="http://schemas.microsoft.com/office/powerpoint/2010/main" val="306374834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 name="Picture 4"/>
          <p:cNvPicPr>
            <a:picLocks noChangeAspect="1"/>
          </p:cNvPicPr>
          <p:nvPr/>
        </p:nvPicPr>
        <p:blipFill>
          <a:blip r:embed="rId2"/>
          <a:stretch>
            <a:fillRect/>
          </a:stretch>
        </p:blipFill>
        <p:spPr>
          <a:xfrm>
            <a:off x="365760" y="609600"/>
            <a:ext cx="9248503" cy="5921829"/>
          </a:xfrm>
          <a:prstGeom prst="rect">
            <a:avLst/>
          </a:prstGeom>
        </p:spPr>
      </p:pic>
    </p:spTree>
    <p:extLst>
      <p:ext uri="{BB962C8B-B14F-4D97-AF65-F5344CB8AC3E}">
        <p14:creationId xmlns:p14="http://schemas.microsoft.com/office/powerpoint/2010/main" val="431980909"/>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677334" y="609600"/>
            <a:ext cx="8806300" cy="5560458"/>
          </a:xfrm>
          <a:prstGeom prst="rect">
            <a:avLst/>
          </a:prstGeom>
        </p:spPr>
      </p:pic>
    </p:spTree>
    <p:extLst>
      <p:ext uri="{BB962C8B-B14F-4D97-AF65-F5344CB8AC3E}">
        <p14:creationId xmlns:p14="http://schemas.microsoft.com/office/powerpoint/2010/main" val="94574652"/>
      </p:ext>
    </p:extLst>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20718" y="0"/>
            <a:ext cx="10652174" cy="6857999"/>
          </a:xfrm>
          <a:prstGeom prst="rect">
            <a:avLst/>
          </a:prstGeom>
        </p:spPr>
      </p:pic>
    </p:spTree>
    <p:extLst>
      <p:ext uri="{BB962C8B-B14F-4D97-AF65-F5344CB8AC3E}">
        <p14:creationId xmlns:p14="http://schemas.microsoft.com/office/powerpoint/2010/main" val="18410693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463</TotalTime>
  <Words>321</Words>
  <Application>Microsoft Office PowerPoint</Application>
  <PresentationFormat>Widescreen</PresentationFormat>
  <Paragraphs>54</Paragraphs>
  <Slides>19</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19</vt:i4>
      </vt:variant>
    </vt:vector>
  </HeadingPairs>
  <TitlesOfParts>
    <vt:vector size="31" baseType="lpstr">
      <vt:lpstr> b nazanin</vt:lpstr>
      <vt:lpstr>Arial</vt:lpstr>
      <vt:lpstr>B Nazanin</vt:lpstr>
      <vt:lpstr>B Titr</vt:lpstr>
      <vt:lpstr>Calibri</vt:lpstr>
      <vt:lpstr>Cambria</vt:lpstr>
      <vt:lpstr>Tahoma</vt:lpstr>
      <vt:lpstr>Times New Roman</vt:lpstr>
      <vt:lpstr>Trebuchet MS</vt:lpstr>
      <vt:lpstr>Vazir</vt:lpstr>
      <vt:lpstr>Wingdings 3</vt:lpstr>
      <vt:lpstr>Facet</vt:lpstr>
      <vt:lpstr>مرور  آزمون های                </vt:lpstr>
      <vt:lpstr>ورود به پرتال جهت انجام آزمون 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نحوه ورود کارشناسان مراکز برای دیدن نتایج به شکل ذیل می باشد: </vt:lpstr>
      <vt:lpstr>MBTI</vt:lpstr>
      <vt:lpstr>PowerPoint Presentation</vt:lpstr>
      <vt:lpstr>گاردنر</vt:lpstr>
      <vt:lpstr>PowerPoint Presentation</vt:lpstr>
      <vt:lpstr>SCL90</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Mahboube Chami</dc:creator>
  <cp:lastModifiedBy>Somaye Talebi</cp:lastModifiedBy>
  <cp:revision>37</cp:revision>
  <dcterms:created xsi:type="dcterms:W3CDTF">2022-10-29T08:35:33Z</dcterms:created>
  <dcterms:modified xsi:type="dcterms:W3CDTF">2023-02-14T10:49:47Z</dcterms:modified>
</cp:coreProperties>
</file>