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CDB57-517E-4309-AEAA-950201B3F5A4}" type="datetimeFigureOut">
              <a:rPr lang="en-US" smtClean="0"/>
              <a:pPr/>
              <a:t>9/28/2013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E0BC0-0C5D-4B23-9540-9C20F1CE78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880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D5A3138-DDE6-464E-8F49-4AC45263E9A6}" type="datetime1">
              <a:rPr lang="en-US" smtClean="0"/>
              <a:pPr/>
              <a:t>9/28/2013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E9320-43DE-4E3F-BF7B-4B553EF3BFF8}" type="datetime1">
              <a:rPr lang="en-US" smtClean="0"/>
              <a:pPr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3594-30F7-48B0-8967-5AC8927390D2}" type="datetime1">
              <a:rPr lang="en-US" smtClean="0"/>
              <a:pPr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0A4A2-B87F-43EA-92AE-B6132AC0E4C9}" type="datetime1">
              <a:rPr lang="en-US" smtClean="0"/>
              <a:pPr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1A67B-8759-46A6-835A-967AC8E282B1}" type="datetime1">
              <a:rPr lang="en-US" smtClean="0"/>
              <a:pPr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3B44C-7623-4C76-AF4D-14B949107E5D}" type="datetime1">
              <a:rPr lang="en-US" smtClean="0"/>
              <a:pPr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8AA0C-4C58-43E2-81C0-CC756FB19D40}" type="datetime1">
              <a:rPr lang="en-US" smtClean="0"/>
              <a:pPr/>
              <a:t>9/28/2013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1119-4955-448E-B33F-65EC209F4302}" type="datetime1">
              <a:rPr lang="en-US" smtClean="0"/>
              <a:pPr/>
              <a:t>9/28/2013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FC828-C45E-4B05-8641-97F1254AED33}" type="datetime1">
              <a:rPr lang="en-US" smtClean="0"/>
              <a:pPr/>
              <a:t>9/28/2013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8EE29-52B9-41FE-A534-54B0DA5B4192}" type="datetime1">
              <a:rPr lang="en-US" smtClean="0"/>
              <a:pPr/>
              <a:t>9/28/2013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4A-E922-43E6-A6C3-024DE4964682}" type="datetime1">
              <a:rPr lang="en-US" smtClean="0"/>
              <a:pPr/>
              <a:t>9/28/2013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869769C-B7E4-4AF9-AF13-31660CA71113}" type="datetime1">
              <a:rPr lang="en-US" smtClean="0"/>
              <a:pPr/>
              <a:t>9/28/2013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5791200"/>
            <a:ext cx="4071966" cy="281006"/>
          </a:xfrm>
        </p:spPr>
        <p:txBody>
          <a:bodyPr>
            <a:normAutofit/>
          </a:bodyPr>
          <a:lstStyle/>
          <a:p>
            <a:pPr algn="r"/>
            <a:r>
              <a:rPr lang="fa-IR" sz="1200" b="1" dirty="0" smtClean="0">
                <a:cs typeface="B Homa" pitchFamily="2" charset="-78"/>
              </a:rPr>
              <a:t>         دفتر بهسازی و نظارت آموزشی</a:t>
            </a:r>
            <a:r>
              <a:rPr lang="en-US" sz="1200" b="1" dirty="0" smtClean="0">
                <a:cs typeface="B Homa" pitchFamily="2" charset="-78"/>
              </a:rPr>
              <a:t> </a:t>
            </a:r>
            <a:r>
              <a:rPr lang="fa-IR" sz="1200" b="1" dirty="0" smtClean="0">
                <a:cs typeface="B Homa" pitchFamily="2" charset="-78"/>
              </a:rPr>
              <a:t> دفتر توسعه فناوری‌های </a:t>
            </a:r>
            <a:r>
              <a:rPr lang="fa-IR" sz="1200" b="1" dirty="0" smtClean="0">
                <a:cs typeface="B Homa" pitchFamily="2" charset="-78"/>
              </a:rPr>
              <a:t>آموزشی</a:t>
            </a:r>
            <a:endParaRPr lang="en-US" sz="1200" b="1" dirty="0">
              <a:cs typeface="B Homa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00600" y="668593"/>
            <a:ext cx="3276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B Nazanin" pitchFamily="2" charset="-78"/>
              </a:rPr>
              <a:t>سازمان آموزش فنی و حرفه‌ای کشور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B Nazani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3362632"/>
            <a:ext cx="7010400" cy="1752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a-IR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Titr" pitchFamily="2" charset="-78"/>
              </a:rPr>
              <a:t>سیستم مدیریت </a:t>
            </a:r>
            <a:r>
              <a:rPr lang="fa-IR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Titr" pitchFamily="2" charset="-78"/>
              </a:rPr>
              <a:t>الکترونیک تجهیزات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9329"/>
          <a:stretch>
            <a:fillRect/>
          </a:stretch>
        </p:blipFill>
        <p:spPr>
          <a:xfrm>
            <a:off x="1295400" y="838200"/>
            <a:ext cx="2188015" cy="1233478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574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56" y="381000"/>
            <a:ext cx="7024744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fa-I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Sina" pitchFamily="2" charset="-78"/>
              </a:rPr>
              <a:t>فازهای بعدی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Sin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3508977"/>
          </a:xfrm>
        </p:spPr>
        <p:txBody>
          <a:bodyPr/>
          <a:lstStyle/>
          <a:p>
            <a:pPr algn="r" rtl="1"/>
            <a:r>
              <a:rPr lang="fa-IR" dirty="0" smtClean="0"/>
              <a:t>تایید هوشمند دوره‌ها (با استفاده از درصد تکمیل تجهیزات)</a:t>
            </a:r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جهت دهی اختصاص بودجه</a:t>
            </a:r>
          </a:p>
          <a:p>
            <a:pPr algn="r" rtl="1"/>
            <a:r>
              <a:rPr lang="fa-IR" dirty="0" smtClean="0"/>
              <a:t>خرید تجهیزات جدید</a:t>
            </a:r>
          </a:p>
          <a:p>
            <a:pPr algn="r" rtl="1"/>
            <a:r>
              <a:rPr lang="fa-IR" dirty="0" smtClean="0"/>
              <a:t>اختصاص بودجه تعمیرات</a:t>
            </a:r>
          </a:p>
          <a:p>
            <a:pPr algn="r" rt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013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56" y="381000"/>
            <a:ext cx="7024744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fa-I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Sina" pitchFamily="2" charset="-78"/>
              </a:rPr>
              <a:t>فهرست مطالب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Sin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6777317" cy="3508977"/>
          </a:xfrm>
        </p:spPr>
        <p:txBody>
          <a:bodyPr/>
          <a:lstStyle/>
          <a:p>
            <a:pPr algn="r" rtl="1"/>
            <a:r>
              <a:rPr lang="fa-IR" b="1" dirty="0" smtClean="0"/>
              <a:t>لیست تجهیزات استاندار حرفه‌ها</a:t>
            </a:r>
            <a:endParaRPr lang="en-US" b="1" dirty="0" smtClean="0"/>
          </a:p>
          <a:p>
            <a:pPr algn="r" rtl="1"/>
            <a:endParaRPr lang="fa-IR" b="1" dirty="0" smtClean="0"/>
          </a:p>
          <a:p>
            <a:pPr algn="r" rtl="1"/>
            <a:r>
              <a:rPr lang="fa-IR" b="1" dirty="0" smtClean="0"/>
              <a:t>عملکرد سیستم</a:t>
            </a:r>
          </a:p>
          <a:p>
            <a:pPr lvl="1" algn="r" rtl="1"/>
            <a:r>
              <a:rPr lang="fa-IR" dirty="0" smtClean="0"/>
              <a:t>سطوح مختلف کاربری</a:t>
            </a:r>
          </a:p>
          <a:p>
            <a:pPr lvl="1" algn="r" rtl="1"/>
            <a:r>
              <a:rPr lang="fa-IR" dirty="0" smtClean="0"/>
              <a:t>امکانات در نظر گرفته شده</a:t>
            </a:r>
            <a:endParaRPr lang="en-US" dirty="0" smtClean="0"/>
          </a:p>
          <a:p>
            <a:pPr lvl="1" algn="r" rtl="1"/>
            <a:endParaRPr lang="fa-IR" dirty="0" smtClean="0"/>
          </a:p>
          <a:p>
            <a:pPr algn="r" rtl="1"/>
            <a:r>
              <a:rPr lang="fa-IR" b="1" dirty="0" smtClean="0"/>
              <a:t>فازهای آتی سیستم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888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56" y="381000"/>
            <a:ext cx="7024744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fa-I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Sina" pitchFamily="2" charset="-78"/>
              </a:rPr>
              <a:t>لیست تجهیزات استاندارد حرفه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Sina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24000" y="2362201"/>
            <a:ext cx="1524000" cy="205739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/>
              <a:t>حرفه</a:t>
            </a:r>
            <a:endParaRPr lang="fa-IR" b="1" dirty="0" smtClean="0"/>
          </a:p>
        </p:txBody>
      </p:sp>
      <p:grpSp>
        <p:nvGrpSpPr>
          <p:cNvPr id="22" name="Group 21"/>
          <p:cNvGrpSpPr/>
          <p:nvPr/>
        </p:nvGrpSpPr>
        <p:grpSpPr>
          <a:xfrm>
            <a:off x="4343400" y="2379407"/>
            <a:ext cx="3581400" cy="2022987"/>
            <a:chOff x="4648200" y="2109018"/>
            <a:chExt cx="3581400" cy="2022987"/>
          </a:xfrm>
        </p:grpSpPr>
        <p:sp>
          <p:nvSpPr>
            <p:cNvPr id="6" name="Rectangle 5"/>
            <p:cNvSpPr/>
            <p:nvPr/>
          </p:nvSpPr>
          <p:spPr>
            <a:xfrm>
              <a:off x="4648200" y="2109018"/>
              <a:ext cx="3581400" cy="202298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a-IR" dirty="0" smtClean="0"/>
                <a:t>ردیف، نام تجهزات، کد، تعداد، وزن</a:t>
              </a:r>
            </a:p>
            <a:p>
              <a:pPr algn="ctr"/>
              <a:endParaRPr lang="fa-IR" dirty="0"/>
            </a:p>
            <a:p>
              <a:pPr algn="ctr"/>
              <a:endParaRPr lang="fa-IR" dirty="0" smtClean="0"/>
            </a:p>
            <a:p>
              <a:pPr algn="ctr"/>
              <a:endParaRPr lang="fa-IR" dirty="0"/>
            </a:p>
            <a:p>
              <a:pPr algn="ctr"/>
              <a:endParaRPr lang="fa-IR" dirty="0" smtClean="0"/>
            </a:p>
            <a:p>
              <a:pPr algn="ctr"/>
              <a:endParaRPr lang="fa-IR" dirty="0"/>
            </a:p>
            <a:p>
              <a:pPr algn="ctr"/>
              <a:endParaRPr lang="fa-IR" dirty="0" smtClean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953000" y="2590800"/>
              <a:ext cx="3048000" cy="0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>
            <a:stCxn id="9" idx="3"/>
            <a:endCxn id="6" idx="1"/>
          </p:cNvCxnSpPr>
          <p:nvPr/>
        </p:nvCxnSpPr>
        <p:spPr>
          <a:xfrm>
            <a:off x="3048000" y="3390901"/>
            <a:ext cx="12954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95801" y="4572000"/>
            <a:ext cx="3428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b="1" dirty="0"/>
              <a:t>لیست </a:t>
            </a:r>
            <a:r>
              <a:rPr lang="fa-IR" b="1" dirty="0" smtClean="0"/>
              <a:t>تجهیزات استاندارد</a:t>
            </a:r>
            <a:endParaRPr lang="fa-IR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89282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5501149" y="1600200"/>
            <a:ext cx="1890251" cy="40386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2997" y="381000"/>
            <a:ext cx="7024744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fa-I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Sina" pitchFamily="2" charset="-78"/>
              </a:rPr>
              <a:t>لیست تجهیزات استاندارد کارگاه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Sina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197146" y="1758315"/>
            <a:ext cx="1028700" cy="10840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a-IR" sz="2400" dirty="0" smtClean="0"/>
              <a:t>حرفه</a:t>
            </a:r>
            <a:endParaRPr lang="fa-IR" sz="2400" dirty="0"/>
          </a:p>
          <a:p>
            <a:pPr algn="ctr">
              <a:lnSpc>
                <a:spcPct val="150000"/>
              </a:lnSpc>
            </a:pPr>
            <a:r>
              <a:rPr lang="fa-IR" sz="2400" dirty="0" smtClean="0"/>
              <a:t>1</a:t>
            </a:r>
            <a:endParaRPr lang="fa-IR" sz="1600" dirty="0" smtClean="0"/>
          </a:p>
        </p:txBody>
      </p:sp>
      <p:sp>
        <p:nvSpPr>
          <p:cNvPr id="9" name="Rectangle 8"/>
          <p:cNvSpPr/>
          <p:nvPr/>
        </p:nvSpPr>
        <p:spPr>
          <a:xfrm>
            <a:off x="5776452" y="1776446"/>
            <a:ext cx="1219200" cy="1065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sz="1600" b="1" dirty="0" smtClean="0"/>
          </a:p>
          <a:p>
            <a:pPr algn="ctr"/>
            <a:r>
              <a:rPr lang="fa-IR" sz="1600" b="1" dirty="0" smtClean="0"/>
              <a:t>لیست </a:t>
            </a:r>
          </a:p>
          <a:p>
            <a:pPr algn="ctr"/>
            <a:endParaRPr lang="fa-IR" sz="1600" b="1" dirty="0"/>
          </a:p>
          <a:p>
            <a:pPr algn="ctr"/>
            <a:r>
              <a:rPr lang="fa-IR" sz="1600" b="1" dirty="0" smtClean="0"/>
              <a:t>استاندارد</a:t>
            </a:r>
            <a:endParaRPr lang="fa-IR" sz="1600" b="1" dirty="0"/>
          </a:p>
          <a:p>
            <a:endParaRPr lang="en-US" sz="1600" b="1" dirty="0"/>
          </a:p>
        </p:txBody>
      </p:sp>
      <p:cxnSp>
        <p:nvCxnSpPr>
          <p:cNvPr id="11" name="Straight Connector 10"/>
          <p:cNvCxnSpPr>
            <a:stCxn id="7" idx="3"/>
            <a:endCxn id="9" idx="1"/>
          </p:cNvCxnSpPr>
          <p:nvPr/>
        </p:nvCxnSpPr>
        <p:spPr>
          <a:xfrm>
            <a:off x="5225846" y="2300319"/>
            <a:ext cx="550606" cy="906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4197146" y="2944513"/>
            <a:ext cx="1028700" cy="10840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a-IR" sz="2400" dirty="0" smtClean="0"/>
              <a:t>حرفه</a:t>
            </a:r>
            <a:endParaRPr lang="fa-IR" sz="2400" dirty="0"/>
          </a:p>
          <a:p>
            <a:pPr algn="ctr"/>
            <a:r>
              <a:rPr lang="fa-IR" sz="2400" dirty="0" smtClean="0"/>
              <a:t>2</a:t>
            </a:r>
            <a:endParaRPr lang="fa-IR" sz="1600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5776452" y="2953578"/>
            <a:ext cx="1219200" cy="1065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sz="1600" b="1" dirty="0" smtClean="0"/>
          </a:p>
          <a:p>
            <a:pPr algn="ctr"/>
            <a:r>
              <a:rPr lang="fa-IR" sz="1600" b="1" dirty="0" smtClean="0"/>
              <a:t>لیست </a:t>
            </a:r>
          </a:p>
          <a:p>
            <a:pPr algn="ctr"/>
            <a:endParaRPr lang="fa-IR" sz="1600" b="1" dirty="0"/>
          </a:p>
          <a:p>
            <a:pPr algn="ctr"/>
            <a:r>
              <a:rPr lang="fa-IR" sz="1600" b="1" dirty="0" smtClean="0"/>
              <a:t>استاندارد</a:t>
            </a:r>
            <a:endParaRPr lang="fa-IR" sz="1600" b="1" dirty="0"/>
          </a:p>
          <a:p>
            <a:endParaRPr lang="en-US" sz="1600" b="1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5225846" y="3486516"/>
            <a:ext cx="55060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197146" y="4173793"/>
            <a:ext cx="1028700" cy="108400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a-IR" sz="2400" dirty="0" smtClean="0"/>
              <a:t>حرفه</a:t>
            </a:r>
            <a:endParaRPr lang="fa-IR" sz="2400" dirty="0"/>
          </a:p>
          <a:p>
            <a:pPr algn="ctr"/>
            <a:r>
              <a:rPr lang="fa-IR" sz="2400" dirty="0" smtClean="0"/>
              <a:t>3</a:t>
            </a:r>
            <a:endParaRPr lang="fa-IR" sz="1600" dirty="0" smtClean="0"/>
          </a:p>
        </p:txBody>
      </p:sp>
      <p:sp>
        <p:nvSpPr>
          <p:cNvPr id="26" name="Rectangle 25"/>
          <p:cNvSpPr/>
          <p:nvPr/>
        </p:nvSpPr>
        <p:spPr>
          <a:xfrm>
            <a:off x="5776452" y="4191924"/>
            <a:ext cx="1219200" cy="1065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a-IR" sz="1600" b="1" dirty="0" smtClean="0"/>
          </a:p>
          <a:p>
            <a:pPr algn="ctr"/>
            <a:r>
              <a:rPr lang="fa-IR" sz="1600" b="1" dirty="0" smtClean="0"/>
              <a:t>لیست </a:t>
            </a:r>
          </a:p>
          <a:p>
            <a:pPr algn="ctr"/>
            <a:endParaRPr lang="fa-IR" sz="1600" b="1" dirty="0"/>
          </a:p>
          <a:p>
            <a:pPr algn="ctr"/>
            <a:r>
              <a:rPr lang="fa-IR" sz="1600" b="1" dirty="0" smtClean="0"/>
              <a:t>استاندارد</a:t>
            </a:r>
            <a:endParaRPr lang="fa-IR" sz="1600" b="1" dirty="0"/>
          </a:p>
          <a:p>
            <a:endParaRPr lang="en-US" sz="1600" b="1" dirty="0"/>
          </a:p>
        </p:txBody>
      </p:sp>
      <p:cxnSp>
        <p:nvCxnSpPr>
          <p:cNvPr id="27" name="Straight Connector 26"/>
          <p:cNvCxnSpPr>
            <a:stCxn id="25" idx="3"/>
            <a:endCxn id="26" idx="1"/>
          </p:cNvCxnSpPr>
          <p:nvPr/>
        </p:nvCxnSpPr>
        <p:spPr>
          <a:xfrm>
            <a:off x="5225846" y="4715797"/>
            <a:ext cx="550606" cy="906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2290916" y="2689835"/>
            <a:ext cx="1219200" cy="15933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کارگاه</a:t>
            </a:r>
            <a:endParaRPr lang="en-US" sz="2400" dirty="0"/>
          </a:p>
        </p:txBody>
      </p:sp>
      <p:sp>
        <p:nvSpPr>
          <p:cNvPr id="33" name="Rectangle 32"/>
          <p:cNvSpPr/>
          <p:nvPr/>
        </p:nvSpPr>
        <p:spPr>
          <a:xfrm>
            <a:off x="840658" y="2741679"/>
            <a:ext cx="1079090" cy="1489674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لیست </a:t>
            </a:r>
          </a:p>
          <a:p>
            <a:pPr algn="ctr">
              <a:lnSpc>
                <a:spcPct val="150000"/>
              </a:lnSpc>
            </a:pPr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تجهیزات </a:t>
            </a:r>
          </a:p>
          <a:p>
            <a:pPr algn="ctr">
              <a:lnSpc>
                <a:spcPct val="150000"/>
              </a:lnSpc>
            </a:pPr>
            <a:r>
              <a:rPr lang="fa-I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کارگاه</a:t>
            </a:r>
            <a:endParaRPr lang="fa-I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919748" y="3486516"/>
            <a:ext cx="3711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7" idx="1"/>
            <a:endCxn id="29" idx="3"/>
          </p:cNvCxnSpPr>
          <p:nvPr/>
        </p:nvCxnSpPr>
        <p:spPr>
          <a:xfrm flipH="1">
            <a:off x="3510116" y="2300319"/>
            <a:ext cx="687030" cy="1186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3510116" y="3486516"/>
            <a:ext cx="68703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25" idx="1"/>
            <a:endCxn id="29" idx="3"/>
          </p:cNvCxnSpPr>
          <p:nvPr/>
        </p:nvCxnSpPr>
        <p:spPr>
          <a:xfrm flipH="1" flipV="1">
            <a:off x="3510116" y="3486516"/>
            <a:ext cx="687030" cy="1229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14438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9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9" grpId="0" animBg="1"/>
      <p:bldP spid="23" grpId="0" animBg="1"/>
      <p:bldP spid="26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56" y="381000"/>
            <a:ext cx="7024744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1" algn="r" rtl="1">
              <a:spcBef>
                <a:spcPct val="0"/>
              </a:spcBef>
            </a:pPr>
            <a:r>
              <a:rPr lang="fa-I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Sina" pitchFamily="2" charset="-78"/>
              </a:rPr>
              <a:t>سطوح </a:t>
            </a:r>
            <a:r>
              <a:rPr lang="fa-I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Sina" pitchFamily="2" charset="-78"/>
              </a:rPr>
              <a:t>مختلف </a:t>
            </a:r>
            <a:r>
              <a:rPr lang="fa-I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Sina" pitchFamily="2" charset="-78"/>
              </a:rPr>
              <a:t>کاربری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Sin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0" y="1928511"/>
            <a:ext cx="2205317" cy="3508977"/>
          </a:xfrm>
        </p:spPr>
        <p:txBody>
          <a:bodyPr/>
          <a:lstStyle/>
          <a:p>
            <a:pPr lvl="1" algn="r" rtl="1">
              <a:lnSpc>
                <a:spcPct val="200000"/>
              </a:lnSpc>
            </a:pPr>
            <a:r>
              <a:rPr lang="fa-IR" dirty="0" smtClean="0"/>
              <a:t>ستاد</a:t>
            </a:r>
          </a:p>
          <a:p>
            <a:pPr lvl="1" algn="r" rtl="1">
              <a:lnSpc>
                <a:spcPct val="200000"/>
              </a:lnSpc>
            </a:pPr>
            <a:r>
              <a:rPr lang="fa-IR" dirty="0" smtClean="0"/>
              <a:t>اداره کل</a:t>
            </a:r>
          </a:p>
          <a:p>
            <a:pPr lvl="1" algn="r" rtl="1">
              <a:lnSpc>
                <a:spcPct val="200000"/>
              </a:lnSpc>
            </a:pPr>
            <a:r>
              <a:rPr lang="fa-IR" dirty="0" smtClean="0"/>
              <a:t>مرکز</a:t>
            </a:r>
          </a:p>
          <a:p>
            <a:pPr lvl="1" algn="r" rtl="1">
              <a:lnSpc>
                <a:spcPct val="200000"/>
              </a:lnSpc>
            </a:pPr>
            <a:r>
              <a:rPr lang="fa-IR" dirty="0" smtClean="0"/>
              <a:t>مربی مرکز</a:t>
            </a:r>
            <a:endParaRPr lang="fa-I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48200" y="5867400"/>
            <a:ext cx="3502152" cy="365125"/>
          </a:xfrm>
        </p:spPr>
        <p:txBody>
          <a:bodyPr/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30329" y="44196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/>
              <a:t>مدیریت تجهیزات</a:t>
            </a:r>
            <a:endParaRPr lang="en-US" sz="1400" b="1" dirty="0"/>
          </a:p>
        </p:txBody>
      </p:sp>
      <p:sp>
        <p:nvSpPr>
          <p:cNvPr id="7" name="Rectangle 6"/>
          <p:cNvSpPr/>
          <p:nvPr/>
        </p:nvSpPr>
        <p:spPr>
          <a:xfrm>
            <a:off x="4230329" y="36830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/>
              <a:t>تایید عملیات</a:t>
            </a:r>
            <a:endParaRPr lang="en-US" sz="1400" b="1" dirty="0"/>
          </a:p>
        </p:txBody>
      </p:sp>
      <p:sp>
        <p:nvSpPr>
          <p:cNvPr id="8" name="Rectangle 7"/>
          <p:cNvSpPr/>
          <p:nvPr/>
        </p:nvSpPr>
        <p:spPr>
          <a:xfrm>
            <a:off x="2627671" y="3683000"/>
            <a:ext cx="1494503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/>
              <a:t>گزارشگیری</a:t>
            </a:r>
          </a:p>
        </p:txBody>
      </p:sp>
      <p:sp>
        <p:nvSpPr>
          <p:cNvPr id="9" name="Rectangle 8"/>
          <p:cNvSpPr/>
          <p:nvPr/>
        </p:nvSpPr>
        <p:spPr>
          <a:xfrm>
            <a:off x="2627671" y="4419600"/>
            <a:ext cx="1494503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/>
              <a:t>گزارشگیری</a:t>
            </a:r>
          </a:p>
        </p:txBody>
      </p:sp>
      <p:sp>
        <p:nvSpPr>
          <p:cNvPr id="10" name="Rectangle 9"/>
          <p:cNvSpPr/>
          <p:nvPr/>
        </p:nvSpPr>
        <p:spPr>
          <a:xfrm>
            <a:off x="2627671" y="2946400"/>
            <a:ext cx="1494503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/>
              <a:t>گزارشگیری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27671" y="2209800"/>
            <a:ext cx="1494503" cy="381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/>
              <a:t>گزارشگیری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30329" y="29464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/>
              <a:t>مشاهده عملیات</a:t>
            </a:r>
            <a:endParaRPr lang="en-US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4230329" y="2209800"/>
            <a:ext cx="1676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/>
              <a:t>مشاهده عملیات</a:t>
            </a:r>
            <a:endParaRPr lang="en-US" sz="1400" b="1" dirty="0"/>
          </a:p>
        </p:txBody>
      </p:sp>
      <p:sp>
        <p:nvSpPr>
          <p:cNvPr id="14" name="Rectangle 13"/>
          <p:cNvSpPr/>
          <p:nvPr/>
        </p:nvSpPr>
        <p:spPr>
          <a:xfrm>
            <a:off x="685800" y="2209800"/>
            <a:ext cx="1828800" cy="381000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 smtClean="0"/>
              <a:t>مدیریت استاندارها</a:t>
            </a:r>
          </a:p>
        </p:txBody>
      </p:sp>
    </p:spTree>
    <p:extLst>
      <p:ext uri="{BB962C8B-B14F-4D97-AF65-F5344CB8AC3E}">
        <p14:creationId xmlns:p14="http://schemas.microsoft.com/office/powerpoint/2010/main" xmlns="" val="314438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56" y="381000"/>
            <a:ext cx="7024744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fa-I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Sina" pitchFamily="2" charset="-78"/>
              </a:rPr>
              <a:t>عملیات مربی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Sin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6777317" cy="3508977"/>
          </a:xfrm>
        </p:spPr>
        <p:txBody>
          <a:bodyPr/>
          <a:lstStyle/>
          <a:p>
            <a:pPr algn="r" rtl="1"/>
            <a:r>
              <a:rPr lang="fa-IR" dirty="0" smtClean="0"/>
              <a:t>درج، حذف و ویرایش مشخصات تجهیزات</a:t>
            </a:r>
          </a:p>
          <a:p>
            <a:pPr algn="r" rtl="1"/>
            <a:r>
              <a:rPr lang="fa-IR" dirty="0" smtClean="0"/>
              <a:t>عملیات سرویس (</a:t>
            </a:r>
            <a:r>
              <a:rPr lang="en-US" dirty="0" smtClean="0"/>
              <a:t>PM, </a:t>
            </a:r>
            <a:r>
              <a:rPr lang="en-US" dirty="0" err="1" smtClean="0"/>
              <a:t>EM</a:t>
            </a:r>
            <a:r>
              <a:rPr lang="fa-IR" dirty="0" smtClean="0"/>
              <a:t>)</a:t>
            </a:r>
          </a:p>
          <a:p>
            <a:pPr lvl="1" algn="r" rtl="1"/>
            <a:r>
              <a:rPr lang="fa-IR" dirty="0" smtClean="0"/>
              <a:t>درج، حذف و ویرایش سرویس</a:t>
            </a:r>
          </a:p>
          <a:p>
            <a:pPr lvl="1" algn="r" rtl="1"/>
            <a:r>
              <a:rPr lang="fa-IR" dirty="0" smtClean="0"/>
              <a:t>آلارم انجام سرویس</a:t>
            </a:r>
          </a:p>
          <a:p>
            <a:pPr lvl="1" algn="r" rtl="1"/>
            <a:r>
              <a:rPr lang="fa-IR" dirty="0" smtClean="0"/>
              <a:t>اعلام خرابی و گزارش انجام سرویس</a:t>
            </a:r>
          </a:p>
          <a:p>
            <a:pPr lvl="1" algn="r" rtl="1"/>
            <a:r>
              <a:rPr lang="fa-IR" dirty="0" smtClean="0"/>
              <a:t>مشاهده سابقه تعمیرات تجهیزات</a:t>
            </a:r>
          </a:p>
          <a:p>
            <a:pPr algn="r" rtl="1"/>
            <a:endParaRPr lang="fa-IR" dirty="0" smtClean="0"/>
          </a:p>
          <a:p>
            <a:pPr algn="r" rt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438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56" y="381000"/>
            <a:ext cx="7024744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fa-I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Sina" pitchFamily="2" charset="-78"/>
              </a:rPr>
              <a:t>عملیات مرکز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Sin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615517" cy="3508977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 smtClean="0"/>
              <a:t>مشاهده و تایید عملیات مربی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مشاهده آلارم ها </a:t>
            </a:r>
            <a:r>
              <a:rPr lang="fa-IR" sz="2000" dirty="0" smtClean="0"/>
              <a:t>(سرویس‌های دوره‌ای و اضطراری)</a:t>
            </a:r>
          </a:p>
          <a:p>
            <a:pPr algn="r" rtl="1">
              <a:lnSpc>
                <a:spcPct val="150000"/>
              </a:lnSpc>
            </a:pPr>
            <a:r>
              <a:rPr lang="fa-IR" dirty="0" smtClean="0"/>
              <a:t>گزارش گیری</a:t>
            </a:r>
          </a:p>
          <a:p>
            <a:pPr lvl="1" algn="r" rtl="1"/>
            <a:r>
              <a:rPr lang="fa-IR" dirty="0" smtClean="0"/>
              <a:t>درصد تکمیل کارگاه‌ها</a:t>
            </a:r>
          </a:p>
          <a:p>
            <a:pPr lvl="1" algn="r" rtl="1"/>
            <a:r>
              <a:rPr lang="fa-IR" dirty="0" smtClean="0"/>
              <a:t>موجودی کارگاه‌ها</a:t>
            </a:r>
          </a:p>
          <a:p>
            <a:pPr lvl="1" algn="r" rtl="1"/>
            <a:r>
              <a:rPr lang="fa-IR" dirty="0" smtClean="0"/>
              <a:t>تجهیزات معیوب</a:t>
            </a:r>
          </a:p>
          <a:p>
            <a:pPr lvl="1" algn="r" rtl="1"/>
            <a:r>
              <a:rPr lang="fa-IR" dirty="0" smtClean="0"/>
              <a:t>تجهیزات مازاد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438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56" y="381000"/>
            <a:ext cx="7024744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fa-I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Sina" pitchFamily="2" charset="-78"/>
              </a:rPr>
              <a:t>عملیات اداره کل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Sin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615517" cy="3508977"/>
          </a:xfrm>
        </p:spPr>
        <p:txBody>
          <a:bodyPr/>
          <a:lstStyle/>
          <a:p>
            <a:pPr algn="r" rtl="1">
              <a:lnSpc>
                <a:spcPct val="150000"/>
              </a:lnSpc>
            </a:pPr>
            <a:r>
              <a:rPr lang="fa-IR" dirty="0"/>
              <a:t>درصد تکمیل کارگاه‌ها</a:t>
            </a:r>
          </a:p>
          <a:p>
            <a:pPr algn="r" rtl="1">
              <a:lnSpc>
                <a:spcPct val="150000"/>
              </a:lnSpc>
            </a:pPr>
            <a:r>
              <a:rPr lang="fa-IR" dirty="0"/>
              <a:t>موجودی کارگاه‌ها</a:t>
            </a:r>
          </a:p>
          <a:p>
            <a:pPr algn="r" rtl="1">
              <a:lnSpc>
                <a:spcPct val="150000"/>
              </a:lnSpc>
            </a:pPr>
            <a:r>
              <a:rPr lang="fa-IR" dirty="0"/>
              <a:t>تجهیزات معیوب</a:t>
            </a:r>
          </a:p>
          <a:p>
            <a:pPr algn="r" rtl="1">
              <a:lnSpc>
                <a:spcPct val="150000"/>
              </a:lnSpc>
            </a:pPr>
            <a:r>
              <a:rPr lang="fa-IR" dirty="0"/>
              <a:t>تجهیزات مازاد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735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56" y="381000"/>
            <a:ext cx="7024744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810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/>
            <a:r>
              <a:rPr lang="fa-I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Sina" pitchFamily="2" charset="-78"/>
              </a:rPr>
              <a:t>عملیات ستادی</a:t>
            </a:r>
            <a:endParaRPr lang="en-US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Sin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7615517" cy="4114800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b="1" dirty="0" smtClean="0"/>
              <a:t>مدیریت لیست تجهیزات استاندارد</a:t>
            </a:r>
          </a:p>
          <a:p>
            <a:pPr lvl="1" algn="r" rtl="1">
              <a:lnSpc>
                <a:spcPct val="110000"/>
              </a:lnSpc>
            </a:pPr>
            <a:r>
              <a:rPr lang="fa-IR" dirty="0" smtClean="0"/>
              <a:t>تعریف تجهیزات</a:t>
            </a:r>
          </a:p>
          <a:p>
            <a:pPr lvl="1" algn="r" rtl="1">
              <a:lnSpc>
                <a:spcPct val="110000"/>
              </a:lnSpc>
            </a:pPr>
            <a:r>
              <a:rPr lang="fa-IR" dirty="0" smtClean="0"/>
              <a:t>ثبت تجهیز در لیست حرفه</a:t>
            </a:r>
          </a:p>
          <a:p>
            <a:pPr algn="r" rtl="1">
              <a:lnSpc>
                <a:spcPct val="150000"/>
              </a:lnSpc>
            </a:pPr>
            <a:r>
              <a:rPr lang="fa-IR" b="1" dirty="0" smtClean="0"/>
              <a:t>گزارشگیری</a:t>
            </a:r>
          </a:p>
          <a:p>
            <a:pPr lvl="1" algn="r" rtl="1"/>
            <a:r>
              <a:rPr lang="fa-IR" dirty="0" smtClean="0"/>
              <a:t>درصد </a:t>
            </a:r>
            <a:r>
              <a:rPr lang="fa-IR" dirty="0"/>
              <a:t>تکمیل کارگاه‌ها</a:t>
            </a:r>
          </a:p>
          <a:p>
            <a:pPr lvl="1" algn="r" rtl="1"/>
            <a:r>
              <a:rPr lang="fa-IR" dirty="0"/>
              <a:t>موجودی کارگاه‌ها</a:t>
            </a:r>
          </a:p>
          <a:p>
            <a:pPr lvl="1" algn="r" rtl="1"/>
            <a:r>
              <a:rPr lang="fa-IR" dirty="0"/>
              <a:t>تجهیزات معیوب</a:t>
            </a:r>
          </a:p>
          <a:p>
            <a:pPr lvl="1" algn="r" rtl="1"/>
            <a:r>
              <a:rPr lang="fa-IR" dirty="0"/>
              <a:t>تجهیزات مازاد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سیستم مدیریت الکترونیکی تجهیزان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013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59</TotalTime>
  <Words>270</Words>
  <Application>Microsoft Office PowerPoint</Application>
  <PresentationFormat>On-screen Show (4:3)</PresentationFormat>
  <Paragraphs>111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Slide 1</vt:lpstr>
      <vt:lpstr>فهرست مطالب</vt:lpstr>
      <vt:lpstr>لیست تجهیزات استاندارد حرفه</vt:lpstr>
      <vt:lpstr>لیست تجهیزات استاندارد کارگاه</vt:lpstr>
      <vt:lpstr>سطوح مختلف کاربری</vt:lpstr>
      <vt:lpstr>عملیات مربی</vt:lpstr>
      <vt:lpstr>عملیات مرکز</vt:lpstr>
      <vt:lpstr>عملیات اداره کل</vt:lpstr>
      <vt:lpstr>عملیات ستادی</vt:lpstr>
      <vt:lpstr>فازهای بعدی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reza</dc:creator>
  <cp:lastModifiedBy>majidfar</cp:lastModifiedBy>
  <cp:revision>5</cp:revision>
  <dcterms:created xsi:type="dcterms:W3CDTF">2006-08-16T00:00:00Z</dcterms:created>
  <dcterms:modified xsi:type="dcterms:W3CDTF">2013-09-28T10:11:47Z</dcterms:modified>
</cp:coreProperties>
</file>