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8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54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582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196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401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017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023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52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693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131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8896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76BE-5B6F-4A1A-B582-17593CF6D53F}" type="datetimeFigureOut">
              <a:rPr lang="fa-IR" smtClean="0"/>
              <a:t>1440/07/06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93F1-D580-48D7-81B4-76450F90817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747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90600" y="1371600"/>
            <a:ext cx="66294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دستورالعمل برگزاری جشنواره</a:t>
            </a:r>
            <a:br>
              <a:rPr lang="fa-IR" sz="4800" dirty="0" smtClean="0">
                <a:cs typeface="B Titr" panose="00000700000000000000" pitchFamily="2" charset="-78"/>
              </a:rPr>
            </a:br>
            <a:r>
              <a:rPr lang="fa-IR" sz="4800" dirty="0" smtClean="0">
                <a:cs typeface="B Titr" panose="00000700000000000000" pitchFamily="2" charset="-78"/>
              </a:rPr>
              <a:t>مهارت آموختگان کارآفرین</a:t>
            </a:r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37916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cs typeface="B Lotus" panose="00000400000000000000" pitchFamily="2" charset="-78"/>
              </a:rPr>
              <a:t>معيارهاي انتخاب مهارت آموختگان کارآفرین برتر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322987"/>
              </p:ext>
            </p:extLst>
          </p:nvPr>
        </p:nvGraphicFramePr>
        <p:xfrm>
          <a:off x="1143000" y="2133600"/>
          <a:ext cx="7086601" cy="4343400"/>
        </p:xfrm>
        <a:graphic>
          <a:graphicData uri="http://schemas.openxmlformats.org/drawingml/2006/table">
            <a:tbl>
              <a:tblPr rtl="1" firstRow="1" firstCol="1" bandRow="1"/>
              <a:tblGrid>
                <a:gridCol w="402773"/>
                <a:gridCol w="1077686"/>
                <a:gridCol w="3145970"/>
                <a:gridCol w="1335834"/>
                <a:gridCol w="566056"/>
                <a:gridCol w="558282"/>
              </a:tblGrid>
              <a:tr h="168910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عوامل آموزشی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Times New Roman"/>
                          <a:cs typeface="B Nazanin"/>
                        </a:rPr>
                        <a:t>3-1- توسعه فردی کارآفرین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دارا بودن گواهینامه مهارت مرتبط با فعالیت کارآفرینی    </a:t>
                      </a:r>
                      <a:r>
                        <a:rPr lang="fa-IR" sz="1600" dirty="0">
                          <a:effectLst/>
                          <a:latin typeface="Arial"/>
                          <a:ea typeface="Calibri"/>
                          <a:cs typeface="B Nazanin"/>
                        </a:rPr>
                        <a:t>                        6 امتياز </a:t>
                      </a:r>
                      <a:r>
                        <a:rPr lang="ar-SA" sz="16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دارا بودن گواهینامه مهارت کارآفرینی                                                 </a:t>
                      </a:r>
                      <a:r>
                        <a:rPr lang="fa-IR" sz="1600" dirty="0">
                          <a:effectLst/>
                          <a:latin typeface="Arial"/>
                          <a:ea typeface="Calibri"/>
                          <a:cs typeface="B Nazanin"/>
                        </a:rPr>
                        <a:t>3 امتياز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Arial"/>
                          <a:ea typeface="Calibri"/>
                          <a:cs typeface="B Nazanin"/>
                        </a:rPr>
                        <a:t>ارتقاء مهارت و آموزشهای گذرانده شده بعد از راه اندازی کسب و کار           3 امتياز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12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en-US" sz="1100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Times New Roman"/>
                          <a:cs typeface="B Nazanin"/>
                        </a:rPr>
                        <a:t>3-2- ارائه آموزش توسط کارآفرین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Arial"/>
                          <a:ea typeface="Calibri"/>
                          <a:cs typeface="B Nazanin"/>
                        </a:rPr>
                        <a:t>ارائه آموزش کارورزی به متقاضیان در محل کار                    3 امتياز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Arial"/>
                          <a:ea typeface="Calibri"/>
                          <a:cs typeface="B Nazanin"/>
                        </a:rPr>
                        <a:t>ارائه آموزش در نمایشگاههای مرنبط در قالب گذر مهارت             3 امتياز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Arial"/>
                          <a:ea typeface="Calibri"/>
                          <a:cs typeface="B Nazanin"/>
                        </a:rPr>
                        <a:t>ارائه آموزش در محیط واقعی کار                                      2 امتياز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/>
                          <a:ea typeface="Calibri"/>
                          <a:cs typeface="B Nazanin"/>
                        </a:rPr>
                        <a:t>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/>
                          <a:ea typeface="Calibri"/>
                          <a:cs typeface="B Nazani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توسعه کسب و کار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Arial"/>
                          <a:ea typeface="Calibri"/>
                          <a:cs typeface="B Nazanin"/>
                        </a:rPr>
                        <a:t>افزایش تعداد اشتغال یافتگان از سال 94 تا پایان 96 (به ازای هر نفر 3 امتیاز)     9 امتياز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Arial"/>
                          <a:ea typeface="Calibri"/>
                          <a:cs typeface="B Nazanin"/>
                        </a:rPr>
                        <a:t>افزایش تولید،گسترش ارائه خدمات (به ازای هر 25 درصد افزایش 3 امتیاز)        6 امتیاز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en-US" sz="1400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064487"/>
              </p:ext>
            </p:extLst>
          </p:nvPr>
        </p:nvGraphicFramePr>
        <p:xfrm>
          <a:off x="914400" y="1676400"/>
          <a:ext cx="74072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4" imgW="7407943" imgH="810521" progId="Word.Document.12">
                  <p:embed/>
                </p:oleObj>
              </mc:Choice>
              <mc:Fallback>
                <p:oleObj name="Document" r:id="rId4" imgW="7407943" imgH="8105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676400"/>
                        <a:ext cx="7407275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smtClean="0">
                <a:cs typeface="B Lotus" panose="00000400000000000000" pitchFamily="2" charset="-78"/>
              </a:rPr>
              <a:t>معيارهاي انتخاب مهارت آموختگان کارآفرین برتر </a:t>
            </a:r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114591"/>
              </p:ext>
            </p:extLst>
          </p:nvPr>
        </p:nvGraphicFramePr>
        <p:xfrm>
          <a:off x="1143000" y="2133600"/>
          <a:ext cx="7010399" cy="4191000"/>
        </p:xfrm>
        <a:graphic>
          <a:graphicData uri="http://schemas.openxmlformats.org/drawingml/2006/table">
            <a:tbl>
              <a:tblPr rtl="1" firstRow="1" firstCol="1" bandRow="1"/>
              <a:tblGrid>
                <a:gridCol w="355780"/>
                <a:gridCol w="1085512"/>
                <a:gridCol w="3064258"/>
                <a:gridCol w="1297465"/>
                <a:gridCol w="570764"/>
                <a:gridCol w="636620"/>
              </a:tblGrid>
              <a:tr h="9761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عوامل ویژه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داشتن طرح توجیهی کسب و کار و فعالیت متناسب با نیاز منطقه                           5 امتياز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فعالیت در زمینه فناوری های نوین                                                                3 امتياز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B Nazanin"/>
                        </a:rPr>
                        <a:t> </a:t>
                      </a:r>
                      <a:r>
                        <a:rPr lang="fa-IR" sz="1400" b="1">
                          <a:effectLst/>
                          <a:latin typeface="Calibri"/>
                          <a:ea typeface="Calibri"/>
                          <a:cs typeface="B Nazanin"/>
                        </a:rPr>
                        <a:t>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en-US" sz="1100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569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/>
                          <a:ea typeface="Calibri"/>
                          <a:cs typeface="B Nazani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افتخارات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/>
                          <a:ea typeface="Times New Roman"/>
                          <a:cs typeface="B Nazanin"/>
                        </a:rPr>
                        <a:t>3-1- دریافت نشان، لوح سپاس، تقدیرنامه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در سطح استان                                                                                        1 امتیاز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در سطح ملی                                                                                          2 امتیاز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/>
                          <a:ea typeface="Calibri"/>
                          <a:cs typeface="B Nazanin"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B Nazani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27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Times New Roman"/>
                          <a:cs typeface="B Nazanin"/>
                        </a:rPr>
                        <a:t>3-2- کسب رتبه در المپیاد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مرحله استانی                                                                             3 امتیاز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مرحله کشور                                                                              4 امتیاز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اعزام به المپیاد جهانی(بین المللی)                                                   5 امتیاز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B Nazani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Calibri"/>
                          <a:ea typeface="Calibri"/>
                          <a:cs typeface="B Nazanin"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B Nazani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027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latin typeface="Calibri"/>
                          <a:ea typeface="Symbol"/>
                          <a:cs typeface="B Nazanin"/>
                        </a:rPr>
                        <a:t>جمع امتيازات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/>
                          <a:ea typeface="Calibri"/>
                          <a:cs typeface="B Nazanin"/>
                        </a:rPr>
                        <a:t>100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126904"/>
              </p:ext>
            </p:extLst>
          </p:nvPr>
        </p:nvGraphicFramePr>
        <p:xfrm>
          <a:off x="990600" y="1524000"/>
          <a:ext cx="740727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cument" r:id="rId4" imgW="7407943" imgH="810521" progId="Word.Document.12">
                  <p:embed/>
                </p:oleObj>
              </mc:Choice>
              <mc:Fallback>
                <p:oleObj name="Document" r:id="rId4" imgW="7407943" imgH="810521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7407275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46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/>
              <a:t> </a:t>
            </a:r>
            <a:br>
              <a:rPr lang="en-US" dirty="0"/>
            </a:br>
            <a:r>
              <a:rPr lang="ar-SA" b="1" dirty="0">
                <a:cs typeface="B Titr" panose="00000700000000000000" pitchFamily="2" charset="-78"/>
              </a:rPr>
              <a:t>معرفي جشنواره: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r-SA" dirty="0">
                <a:cs typeface="B Lotus" panose="00000400000000000000" pitchFamily="2" charset="-78"/>
              </a:rPr>
              <a:t>جشنواره مهارت آموختگان كارآفرين در دو مرحله استاني و کشوری برگزار خواهد گرديد که هر مرحله دارای معیارها و شاخص های معین می باشد. در مرحله استانی كارآفرينان برتر در سطح استان هاي كشور شناسايي و معرفي خواهند شد و در مرحله کشوری ، از ميان برگزيدگان رتبه های اول تا پنجم جشنواره استانی به مرحله ملی راه می یابند و با به کارگيري معيارهاي مشخص که مورد تایید اعضای کارگروه تخصصی جشنواره باشد، مهارت آموختگان كارآفرين برتر در سطح کشور انتخاب خواهند شد.</a:t>
            </a:r>
            <a:endParaRPr lang="en-US" dirty="0">
              <a:cs typeface="B Lotus" panose="00000400000000000000" pitchFamily="2" charset="-78"/>
            </a:endParaRPr>
          </a:p>
          <a:p>
            <a:pPr marL="0" indent="0" algn="just">
              <a:buNone/>
            </a:pPr>
            <a:r>
              <a:rPr lang="ar-SA" b="1" dirty="0">
                <a:cs typeface="B Lotus" panose="00000400000000000000" pitchFamily="2" charset="-78"/>
              </a:rPr>
              <a:t>تبصره:</a:t>
            </a:r>
            <a:r>
              <a:rPr lang="ar-SA" dirty="0">
                <a:cs typeface="B Lotus" panose="00000400000000000000" pitchFamily="2" charset="-78"/>
              </a:rPr>
              <a:t> کلیه ادارات کل آموزش فنی و حرفه ای استان­ها موظفند در خصوص برگزاری جشنواره استانی و ملی، همگام و هماهنگ با </a:t>
            </a:r>
            <a:r>
              <a:rPr lang="ar-SA" b="1" dirty="0">
                <a:cs typeface="B Lotus" panose="00000400000000000000" pitchFamily="2" charset="-78"/>
              </a:rPr>
              <a:t>دفتر نظارت، بهسازی و هدایت شغلی</a:t>
            </a:r>
            <a:r>
              <a:rPr lang="ar-SA" dirty="0">
                <a:cs typeface="B Lotus" panose="00000400000000000000" pitchFamily="2" charset="-78"/>
              </a:rPr>
              <a:t> اقدام و جشنواره استانی را در تاریخ تعیین شده برگزار نمایند.</a:t>
            </a:r>
            <a:endParaRPr lang="en-US" dirty="0">
              <a:cs typeface="B Lotus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587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dirty="0">
                <a:cs typeface="B Titr" panose="00000700000000000000" pitchFamily="2" charset="-78"/>
              </a:rPr>
              <a:t>شرایط شرکت کنندگان: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SA" dirty="0">
                <a:cs typeface="B Lotus" panose="00000400000000000000" pitchFamily="2" charset="-78"/>
              </a:rPr>
              <a:t>مهارت آموخته کارآفرین فردی است که از مراکز آموزش فنی و حرفه ای یا آموزشگاه های فنی و حرفه ای آزاد، گواهینامه مهارت اخذ نموده و علاوه بر راه اندازی کسب و کار در زمینه مرتبط با عنوان گواهینامه اخذ شده، حداقل یک نفر را به استخدام درآورده باشد.</a:t>
            </a:r>
            <a:endParaRPr lang="en-US" dirty="0">
              <a:cs typeface="B Lotus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31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/>
              <a:t> </a:t>
            </a:r>
            <a:br>
              <a:rPr lang="en-US" dirty="0"/>
            </a:br>
            <a:r>
              <a:rPr lang="ar-SA" dirty="0">
                <a:cs typeface="B Titr" panose="00000700000000000000" pitchFamily="2" charset="-78"/>
              </a:rPr>
              <a:t>دامنه شمول: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SA" dirty="0">
                <a:cs typeface="B Lotus" panose="00000400000000000000" pitchFamily="2" charset="-78"/>
              </a:rPr>
              <a:t>مهارت آموختگان مراکز آموزش دولتی و همچنین مهارت آموختگان آموزشگاه های فنی و </a:t>
            </a:r>
            <a:r>
              <a:rPr lang="ar-SA" dirty="0" smtClean="0">
                <a:cs typeface="B Lotus" panose="00000400000000000000" pitchFamily="2" charset="-78"/>
              </a:rPr>
              <a:t>حرفه </a:t>
            </a:r>
            <a:r>
              <a:rPr lang="ar-SA" dirty="0">
                <a:cs typeface="B Lotus" panose="00000400000000000000" pitchFamily="2" charset="-78"/>
              </a:rPr>
              <a:t>ای آزاد هريك از استانها که طی سال های 93، 94، 95 و نیمه اول 96 ، اقدام به راه اندازی کسب و کار نموده و شرایط ایشان مطابق با تعریف ارائه شده از کارآفرین در این </a:t>
            </a:r>
            <a:r>
              <a:rPr lang="ar-SA" dirty="0" smtClean="0">
                <a:cs typeface="B Lotus" panose="00000400000000000000" pitchFamily="2" charset="-78"/>
              </a:rPr>
              <a:t>دستورالعم</a:t>
            </a:r>
            <a:r>
              <a:rPr lang="fa-IR" dirty="0" smtClean="0">
                <a:cs typeface="B Lotus" panose="00000400000000000000" pitchFamily="2" charset="-78"/>
              </a:rPr>
              <a:t>ل</a:t>
            </a:r>
            <a:r>
              <a:rPr lang="ar-SA" dirty="0" smtClean="0">
                <a:cs typeface="B Lotus" panose="00000400000000000000" pitchFamily="2" charset="-78"/>
              </a:rPr>
              <a:t> </a:t>
            </a:r>
            <a:r>
              <a:rPr lang="ar-SA" dirty="0">
                <a:cs typeface="B Lotus" panose="00000400000000000000" pitchFamily="2" charset="-78"/>
              </a:rPr>
              <a:t>می باشد، مجاز به شركت در جشنواره و تكميل فرم های مربوطه خواهند بود.</a:t>
            </a:r>
            <a:endParaRPr lang="en-US" dirty="0">
              <a:cs typeface="B Lotus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5504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cs typeface="B Titr" panose="00000700000000000000" pitchFamily="2" charset="-78"/>
              </a:rPr>
              <a:t>معيار </a:t>
            </a:r>
            <a:r>
              <a:rPr lang="ar-SA" dirty="0" smtClean="0">
                <a:cs typeface="B Titr" panose="00000700000000000000" pitchFamily="2" charset="-78"/>
              </a:rPr>
              <a:t>ارزيابي</a:t>
            </a:r>
            <a:r>
              <a:rPr lang="fa-IR" dirty="0" smtClean="0">
                <a:cs typeface="B Titr" panose="00000700000000000000" pitchFamily="2" charset="-78"/>
              </a:rPr>
              <a:t>:</a:t>
            </a:r>
            <a:endParaRPr lang="fa-IR" dirty="0">
              <a:cs typeface="B Titr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233398"/>
              </p:ext>
            </p:extLst>
          </p:nvPr>
        </p:nvGraphicFramePr>
        <p:xfrm>
          <a:off x="2007870" y="1904998"/>
          <a:ext cx="5764530" cy="3246398"/>
        </p:xfrm>
        <a:graphic>
          <a:graphicData uri="http://schemas.openxmlformats.org/drawingml/2006/table">
            <a:tbl>
              <a:tblPr rtl="1"/>
              <a:tblGrid>
                <a:gridCol w="4091417"/>
                <a:gridCol w="1673113"/>
              </a:tblGrid>
              <a:tr h="5150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Times New Roman"/>
                          <a:cs typeface="B Titr" panose="00000700000000000000" pitchFamily="2" charset="-78"/>
                        </a:rPr>
                        <a:t>موضوع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Arial"/>
                          <a:ea typeface="Times New Roman"/>
                          <a:cs typeface="B Titr" panose="00000700000000000000" pitchFamily="2" charset="-78"/>
                        </a:rPr>
                        <a:t>حداکثر </a:t>
                      </a:r>
                      <a:r>
                        <a:rPr lang="ar-SA" sz="2000" dirty="0" smtClean="0">
                          <a:effectLst/>
                          <a:latin typeface="Arial"/>
                          <a:ea typeface="Times New Roman"/>
                          <a:cs typeface="B Titr" panose="00000700000000000000" pitchFamily="2" charset="-78"/>
                        </a:rPr>
                        <a:t>امتياز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0198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Times New Roman"/>
                          <a:cs typeface="B Nazanin"/>
                        </a:rPr>
                        <a:t>اشتغال زایی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Times New Roman"/>
                          <a:cs typeface="B Nazanin"/>
                        </a:rPr>
                        <a:t>30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8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Times New Roman"/>
                          <a:cs typeface="B Nazanin"/>
                        </a:rPr>
                        <a:t>منطقه جغرافیایی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Times New Roman"/>
                          <a:cs typeface="B Nazanin"/>
                        </a:rPr>
                        <a:t>20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8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Times New Roman"/>
                          <a:cs typeface="B Nazanin"/>
                        </a:rPr>
                        <a:t>عوامل آموزشی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Times New Roman"/>
                          <a:cs typeface="B Nazanin"/>
                        </a:rPr>
                        <a:t>20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8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Times New Roman"/>
                          <a:cs typeface="B Nazanin"/>
                        </a:rPr>
                        <a:t>توسعه کسب و کار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Times New Roman"/>
                          <a:cs typeface="B Nazanin"/>
                        </a:rPr>
                        <a:t>15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8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Times New Roman"/>
                          <a:cs typeface="B Nazanin"/>
                        </a:rPr>
                        <a:t>عوامل ویژه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Times New Roman"/>
                          <a:cs typeface="B Nazanin"/>
                        </a:rPr>
                        <a:t>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8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Arial"/>
                          <a:ea typeface="Times New Roman"/>
                          <a:cs typeface="B Nazanin"/>
                        </a:rPr>
                        <a:t>افتخارات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Arial"/>
                          <a:ea typeface="Times New Roman"/>
                          <a:cs typeface="B Nazanin"/>
                        </a:rPr>
                        <a:t>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8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B Nazanin"/>
                        </a:rPr>
                        <a:t>مجموع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B Nazanin"/>
                        </a:rPr>
                        <a:t>100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3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>
                <a:cs typeface="B Titr" panose="00000700000000000000" pitchFamily="2" charset="-78"/>
              </a:rPr>
              <a:t>ارکان جشنواره: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550644"/>
              </p:ext>
            </p:extLst>
          </p:nvPr>
        </p:nvGraphicFramePr>
        <p:xfrm>
          <a:off x="457200" y="1600200"/>
          <a:ext cx="8229600" cy="336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در</a:t>
                      </a:r>
                      <a:r>
                        <a:rPr lang="fa-IR" baseline="0" dirty="0" smtClean="0">
                          <a:cs typeface="B Titr" panose="00000700000000000000" pitchFamily="2" charset="-78"/>
                        </a:rPr>
                        <a:t> سطح ستاد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در سطح ادارات کل و مراکز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  <a:tr h="252476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کارگروه ملی جشنواره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كارگروه تخصصی‌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ملی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rtl="1"/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کارگروه استانی جشنواره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اطلاع رسانی و بررسی مرکز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كارگروه تخصصی‌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استانی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کار گروه اجرایی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rtl="1"/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12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>
                <a:cs typeface="B Titr" panose="00000700000000000000" pitchFamily="2" charset="-78"/>
              </a:rPr>
              <a:t>زمان بندي اجراي جشنواره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>
                <a:cs typeface="B Lotus" panose="00000400000000000000" pitchFamily="2" charset="-78"/>
              </a:rPr>
              <a:t>زمان بندي مراسم معرفي مهارت آموختگان كارآفرين برتر استاني:</a:t>
            </a:r>
            <a:endParaRPr lang="en-US" dirty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ar-SA" dirty="0">
                <a:cs typeface="B Lotus" panose="00000400000000000000" pitchFamily="2" charset="-78"/>
              </a:rPr>
              <a:t>از 16تیرماه لغایت اول مردادماه (همزمان با مراسم تقدیر از مربیان نمونه استان)</a:t>
            </a:r>
            <a:endParaRPr lang="en-US" dirty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ar-SA" dirty="0">
                <a:cs typeface="B Lotus" panose="00000400000000000000" pitchFamily="2" charset="-78"/>
              </a:rPr>
              <a:t>- زمانبندي معرفي كارآفرينان برتر کشوری:</a:t>
            </a:r>
            <a:endParaRPr lang="en-US" dirty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ar-SA" dirty="0">
                <a:cs typeface="B Lotus" panose="00000400000000000000" pitchFamily="2" charset="-78"/>
              </a:rPr>
              <a:t>طي مراسم گراميداشت </a:t>
            </a:r>
            <a:r>
              <a:rPr lang="ar-SA" b="1" dirty="0">
                <a:cs typeface="B Lotus" panose="00000400000000000000" pitchFamily="2" charset="-78"/>
              </a:rPr>
              <a:t>روز </a:t>
            </a:r>
            <a:r>
              <a:rPr lang="fa-IR" b="1" dirty="0" smtClean="0">
                <a:cs typeface="B Lotus" panose="00000400000000000000" pitchFamily="2" charset="-78"/>
              </a:rPr>
              <a:t>ملی </a:t>
            </a:r>
            <a:r>
              <a:rPr lang="ar-SA" b="1" dirty="0" smtClean="0">
                <a:cs typeface="B Lotus" panose="00000400000000000000" pitchFamily="2" charset="-78"/>
              </a:rPr>
              <a:t>کارآفرینی </a:t>
            </a:r>
            <a:r>
              <a:rPr lang="ar-SA" b="1" dirty="0">
                <a:cs typeface="B Lotus" panose="00000400000000000000" pitchFamily="2" charset="-78"/>
              </a:rPr>
              <a:t>و آموزشهای فنی و حرفه ای(6 مرداد)</a:t>
            </a:r>
            <a:endParaRPr lang="en-US" dirty="0">
              <a:cs typeface="B Lotus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381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>
                <a:cs typeface="B Lotus" panose="00000400000000000000" pitchFamily="2" charset="-78"/>
              </a:rPr>
              <a:t>معيارهاي انتخاب مهارت آموختگان کارآفرین برتر </a:t>
            </a:r>
            <a:endParaRPr lang="fa-IR" dirty="0">
              <a:cs typeface="B Lotus" panose="00000400000000000000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763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2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cs typeface="B Lotus" panose="00000400000000000000" pitchFamily="2" charset="-78"/>
              </a:rPr>
              <a:t>معيارهاي انتخاب مهارت آموختگان کارآفرین برتر </a:t>
            </a:r>
            <a:endParaRPr lang="fa-IR" dirty="0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7575"/>
            <a:ext cx="8229600" cy="415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1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582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PowerPoint Presentation</vt:lpstr>
      <vt:lpstr>  معرفي جشنواره: </vt:lpstr>
      <vt:lpstr>شرایط شرکت کنندگان: </vt:lpstr>
      <vt:lpstr>  دامنه شمول: </vt:lpstr>
      <vt:lpstr>معيار ارزيابي:</vt:lpstr>
      <vt:lpstr>ارکان جشنواره: </vt:lpstr>
      <vt:lpstr>زمان بندي اجراي جشنواره  </vt:lpstr>
      <vt:lpstr>معيارهاي انتخاب مهارت آموختگان کارآفرین برتر </vt:lpstr>
      <vt:lpstr>معيارهاي انتخاب مهارت آموختگان کارآفرین برتر </vt:lpstr>
      <vt:lpstr>معيارهاي انتخاب مهارت آموختگان کارآفرین برتر </vt:lpstr>
      <vt:lpstr>معيارهاي انتخاب مهارت آموختگان کارآفرین برتر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Ebrahimi</dc:creator>
  <cp:lastModifiedBy>Maryam Ebrahimi</cp:lastModifiedBy>
  <cp:revision>11</cp:revision>
  <dcterms:created xsi:type="dcterms:W3CDTF">2018-06-11T05:09:22Z</dcterms:created>
  <dcterms:modified xsi:type="dcterms:W3CDTF">2019-03-12T11:29:31Z</dcterms:modified>
</cp:coreProperties>
</file>